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3"/>
  </p:notesMasterIdLst>
  <p:handoutMasterIdLst>
    <p:handoutMasterId r:id="rId24"/>
  </p:handoutMasterIdLst>
  <p:sldIdLst>
    <p:sldId id="412" r:id="rId2"/>
    <p:sldId id="260" r:id="rId3"/>
    <p:sldId id="307" r:id="rId4"/>
    <p:sldId id="417" r:id="rId5"/>
    <p:sldId id="418" r:id="rId6"/>
    <p:sldId id="431" r:id="rId7"/>
    <p:sldId id="419" r:id="rId8"/>
    <p:sldId id="426" r:id="rId9"/>
    <p:sldId id="427" r:id="rId10"/>
    <p:sldId id="420" r:id="rId11"/>
    <p:sldId id="421" r:id="rId12"/>
    <p:sldId id="422" r:id="rId13"/>
    <p:sldId id="423" r:id="rId14"/>
    <p:sldId id="424" r:id="rId15"/>
    <p:sldId id="425" r:id="rId16"/>
    <p:sldId id="428" r:id="rId17"/>
    <p:sldId id="432" r:id="rId18"/>
    <p:sldId id="429" r:id="rId19"/>
    <p:sldId id="434" r:id="rId20"/>
    <p:sldId id="430" r:id="rId21"/>
    <p:sldId id="43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204" autoAdjust="0"/>
    <p:restoredTop sz="94660"/>
  </p:normalViewPr>
  <p:slideViewPr>
    <p:cSldViewPr snapToGrid="0">
      <p:cViewPr varScale="1">
        <p:scale>
          <a:sx n="85" d="100"/>
          <a:sy n="85" d="100"/>
        </p:scale>
        <p:origin x="581"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A796B57-C55B-93C0-72D2-626AF6A7F72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Ass.Prof Kunal D Gaikwad</a:t>
            </a:r>
          </a:p>
        </p:txBody>
      </p:sp>
      <p:sp>
        <p:nvSpPr>
          <p:cNvPr id="3" name="Date Placeholder 2">
            <a:extLst>
              <a:ext uri="{FF2B5EF4-FFF2-40B4-BE49-F238E27FC236}">
                <a16:creationId xmlns:a16="http://schemas.microsoft.com/office/drawing/2014/main" id="{F8552756-71EB-72FC-007B-49CFCF5949C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B1C8011-12F4-420C-BA6A-A69A6508D33B}" type="datetimeFigureOut">
              <a:rPr lang="en-IN" smtClean="0"/>
              <a:pPr/>
              <a:t>07-02-2025</a:t>
            </a:fld>
            <a:endParaRPr lang="en-IN"/>
          </a:p>
        </p:txBody>
      </p:sp>
      <p:sp>
        <p:nvSpPr>
          <p:cNvPr id="4" name="Footer Placeholder 3">
            <a:extLst>
              <a:ext uri="{FF2B5EF4-FFF2-40B4-BE49-F238E27FC236}">
                <a16:creationId xmlns:a16="http://schemas.microsoft.com/office/drawing/2014/main" id="{2B3FEDB5-1DCC-4CC5-57DE-D70C9FA3DE3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IN"/>
              <a:t>Ass.Prof Kunal D Gaikwad</a:t>
            </a:r>
          </a:p>
        </p:txBody>
      </p:sp>
      <p:sp>
        <p:nvSpPr>
          <p:cNvPr id="5" name="Slide Number Placeholder 4">
            <a:extLst>
              <a:ext uri="{FF2B5EF4-FFF2-40B4-BE49-F238E27FC236}">
                <a16:creationId xmlns:a16="http://schemas.microsoft.com/office/drawing/2014/main" id="{A2C63B57-7882-6E0D-59B8-62D5DF0E709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4E9B861-D163-4BE4-A6C2-6FFBD398FAAD}" type="slidenum">
              <a:rPr lang="en-IN" smtClean="0"/>
              <a:pPr/>
              <a:t>‹#›</a:t>
            </a:fld>
            <a:endParaRPr lang="en-IN"/>
          </a:p>
        </p:txBody>
      </p:sp>
    </p:spTree>
    <p:extLst>
      <p:ext uri="{BB962C8B-B14F-4D97-AF65-F5344CB8AC3E}">
        <p14:creationId xmlns:p14="http://schemas.microsoft.com/office/powerpoint/2010/main" val="103645413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IN"/>
              <a:t>Ass.Prof Kunal D Gaikwad</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5AC191-FB0D-4AA3-AE96-EAE2102039D6}" type="datetimeFigureOut">
              <a:rPr lang="en-IN" smtClean="0"/>
              <a:pPr/>
              <a:t>07-02-2025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IN"/>
              <a:t>Ass.Prof Kunal D Gaikwad</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0EEEF-EF52-4402-AD12-ED3AF404C8DB}" type="slidenum">
              <a:rPr lang="en-IN" smtClean="0"/>
              <a:pPr/>
              <a:t>‹#›</a:t>
            </a:fld>
            <a:endParaRPr lang="en-IN"/>
          </a:p>
        </p:txBody>
      </p:sp>
    </p:spTree>
    <p:extLst>
      <p:ext uri="{BB962C8B-B14F-4D97-AF65-F5344CB8AC3E}">
        <p14:creationId xmlns:p14="http://schemas.microsoft.com/office/powerpoint/2010/main" val="391489815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8403" y="945913"/>
            <a:ext cx="8637073" cy="2618554"/>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1128404" y="3564467"/>
            <a:ext cx="8637072" cy="1071095"/>
          </a:xfrm>
        </p:spPr>
        <p:txBody>
          <a:bodyPr tIns="91440" bIns="91440">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7A0535D-0807-4DB1-BA18-F848DB6A752D}" type="datetime1">
              <a:rPr lang="en-US" smtClean="0"/>
              <a:pPr/>
              <a:t>2/7/2025</a:t>
            </a:fld>
            <a:endParaRPr lang="en-US" dirty="0"/>
          </a:p>
        </p:txBody>
      </p:sp>
      <p:sp>
        <p:nvSpPr>
          <p:cNvPr id="5" name="Footer Placeholder 4"/>
          <p:cNvSpPr>
            <a:spLocks noGrp="1"/>
          </p:cNvSpPr>
          <p:nvPr>
            <p:ph type="ftr" sz="quarter" idx="11"/>
          </p:nvPr>
        </p:nvSpPr>
        <p:spPr>
          <a:xfrm>
            <a:off x="1127124" y="329307"/>
            <a:ext cx="5943668" cy="309201"/>
          </a:xfrm>
        </p:spPr>
        <p:txBody>
          <a:bodyPr/>
          <a:lstStyle/>
          <a:p>
            <a:endParaRPr lang="en-US" dirty="0"/>
          </a:p>
        </p:txBody>
      </p:sp>
      <p:sp>
        <p:nvSpPr>
          <p:cNvPr id="6" name="Slide Number Placeholder 5"/>
          <p:cNvSpPr>
            <a:spLocks noGrp="1"/>
          </p:cNvSpPr>
          <p:nvPr>
            <p:ph type="sldNum" sz="quarter" idx="12"/>
          </p:nvPr>
        </p:nvSpPr>
        <p:spPr>
          <a:xfrm>
            <a:off x="9924392" y="134930"/>
            <a:ext cx="811019" cy="503578"/>
          </a:xfrm>
        </p:spPr>
        <p:txBody>
          <a:bodyPr/>
          <a:lstStyle/>
          <a:p>
            <a:fld id="{6D22F896-40B5-4ADD-8801-0D06FADFA095}" type="slidenum">
              <a:rPr lang="en-US" dirty="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237EAA7-4BE5-4702-AA08-3CDE3E9D58E0}" type="datetime1">
              <a:rPr lang="en-US" smtClean="0"/>
              <a:pPr/>
              <a:t>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4709"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130270"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90FC802-8B73-4697-A081-456E45C9713B}" type="datetime1">
              <a:rPr lang="en-US" smtClean="0"/>
              <a:pPr/>
              <a:t>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pic>
        <p:nvPicPr>
          <p:cNvPr id="17" name="Picture 16"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59215" b="36435"/>
          <a:stretch/>
        </p:blipFill>
        <p:spPr>
          <a:xfrm rot="5400000">
            <a:off x="8642279" y="3046916"/>
            <a:ext cx="4663440" cy="1554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sz="1200"/>
            </a:lvl1pPr>
          </a:lstStyle>
          <a:p>
            <a:fld id="{F9CF04EC-CB28-4C8F-9C7E-3A21698C56DE}" type="datetime1">
              <a:rPr lang="en-US" smtClean="0"/>
              <a:pPr/>
              <a:t>2/7/2025</a:t>
            </a:fld>
            <a:endParaRPr lang="en-US" dirty="0"/>
          </a:p>
        </p:txBody>
      </p:sp>
      <p:sp>
        <p:nvSpPr>
          <p:cNvPr id="5" name="Footer Placeholder 4"/>
          <p:cNvSpPr>
            <a:spLocks noGrp="1"/>
          </p:cNvSpPr>
          <p:nvPr>
            <p:ph type="ftr" sz="quarter" idx="11"/>
          </p:nvPr>
        </p:nvSpPr>
        <p:spPr/>
        <p:txBody>
          <a:bodyPr/>
          <a:lstStyle>
            <a:lvl1pPr>
              <a:defRPr sz="1200"/>
            </a:lvl1p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pic>
        <p:nvPicPr>
          <p:cNvPr id="24" name="Picture 2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9167" y="1756129"/>
            <a:ext cx="8619060" cy="2050065"/>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129166" y="3806195"/>
            <a:ext cx="861906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C06EB9-6FF6-4E06-A349-E6EA2E086056}" type="datetime1">
              <a:rPr lang="en-US" smtClean="0"/>
              <a:pPr/>
              <a:t>2/7/2025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31052" y="958037"/>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129166" y="2165621"/>
            <a:ext cx="4645152" cy="32938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095606" y="2171769"/>
            <a:ext cx="4645152" cy="32870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559F083-DF76-41AB-8CAD-06EBD6365F86}" type="datetime1">
              <a:rPr lang="en-US" smtClean="0"/>
              <a:pPr/>
              <a:t>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9166" y="953336"/>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29166" y="2169727"/>
            <a:ext cx="4645152" cy="801943"/>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29166" y="2974448"/>
            <a:ext cx="4645152" cy="24938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4337" y="2173181"/>
            <a:ext cx="4645152" cy="802237"/>
          </a:xfrm>
        </p:spPr>
        <p:txBody>
          <a:bodyPr anchor="b">
            <a:normAutofit/>
          </a:bodyPr>
          <a:lstStyle>
            <a:lvl1pPr marL="0" indent="0">
              <a:lnSpc>
                <a:spcPct val="100000"/>
              </a:lnSpc>
              <a:buNone/>
              <a:defRPr sz="2800" b="0" cap="none"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094337" y="2971669"/>
            <a:ext cx="4645152" cy="2487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11E73CB-39B3-4D71-9E4D-02ED187702D1}" type="datetime1">
              <a:rPr lang="en-US" smtClean="0"/>
              <a:pPr/>
              <a:t>2/7/2025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AFA5A60-4D7C-486E-9195-A6A033E8E2CD}" type="datetime1">
              <a:rPr lang="en-US" smtClean="0"/>
              <a:pPr/>
              <a:t>2/7/2025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6FB9B1-CE81-403D-8DE4-E0C5FEA4DBBF}" type="datetime1">
              <a:rPr lang="en-US" smtClean="0"/>
              <a:pPr/>
              <a:t>2/7/2025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291" y="952578"/>
            <a:ext cx="3275013" cy="2322176"/>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4723334" y="952578"/>
            <a:ext cx="6012470" cy="4505221"/>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24291" y="3274754"/>
            <a:ext cx="3275013" cy="2178918"/>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AEF11A2-9047-42C0-B4BC-B38CDABBBD8B}" type="datetime1">
              <a:rPr lang="en-US" smtClean="0"/>
              <a:pPr/>
              <a:t>2/7/2025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5" r="15828" b="36435"/>
          <a:stretch/>
        </p:blipFill>
        <p:spPr>
          <a:xfrm>
            <a:off x="1125460" y="643464"/>
            <a:ext cx="9610344" cy="1554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29124" y="1129513"/>
            <a:ext cx="5854872" cy="1924208"/>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28247" y="3053721"/>
            <a:ext cx="5846486" cy="2096013"/>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125300" y="5469856"/>
            <a:ext cx="5849605" cy="320123"/>
          </a:xfrm>
        </p:spPr>
        <p:txBody>
          <a:bodyPr/>
          <a:lstStyle>
            <a:lvl1pPr algn="l">
              <a:defRPr/>
            </a:lvl1pPr>
          </a:lstStyle>
          <a:p>
            <a:fld id="{C778A29D-7BB3-4554-8789-C17552D65536}" type="datetime1">
              <a:rPr lang="en-US" smtClean="0"/>
              <a:pPr/>
              <a:t>2/7/2025</a:t>
            </a:fld>
            <a:endParaRPr lang="en-US" dirty="0"/>
          </a:p>
        </p:txBody>
      </p:sp>
      <p:sp>
        <p:nvSpPr>
          <p:cNvPr id="6" name="Footer Placeholder 5"/>
          <p:cNvSpPr>
            <a:spLocks noGrp="1"/>
          </p:cNvSpPr>
          <p:nvPr>
            <p:ph type="ftr" sz="quarter" idx="11"/>
          </p:nvPr>
        </p:nvSpPr>
        <p:spPr>
          <a:xfrm>
            <a:off x="1125300" y="318640"/>
            <a:ext cx="4877818" cy="320931"/>
          </a:xfrm>
        </p:spPr>
        <p:txBody>
          <a:bodyPr/>
          <a:lstStyle/>
          <a:p>
            <a:endParaRPr lang="en-US" dirty="0"/>
          </a:p>
        </p:txBody>
      </p:sp>
      <p:sp>
        <p:nvSpPr>
          <p:cNvPr id="7" name="Slide Number Placeholder 6"/>
          <p:cNvSpPr>
            <a:spLocks noGrp="1"/>
          </p:cNvSpPr>
          <p:nvPr>
            <p:ph type="sldNum" sz="quarter" idx="12"/>
          </p:nvPr>
        </p:nvSpPr>
        <p:spPr>
          <a:xfrm>
            <a:off x="6176794" y="137408"/>
            <a:ext cx="811019" cy="503578"/>
          </a:xfrm>
        </p:spPr>
        <p:txBody>
          <a:bodyPr/>
          <a:lstStyle/>
          <a:p>
            <a:fld id="{6D22F896-40B5-4ADD-8801-0D06FADFA095}" type="slidenum">
              <a:rPr lang="en-US" dirty="0"/>
              <a:pPr/>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t="474" r="48549" b="36564"/>
          <a:stretch/>
        </p:blipFill>
        <p:spPr>
          <a:xfrm>
            <a:off x="1125460" y="643464"/>
            <a:ext cx="5879592" cy="155448"/>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a:xfrm>
            <a:off x="0" y="6119336"/>
            <a:ext cx="12192000" cy="742950"/>
          </a:xfrm>
          <a:prstGeom prst="rect">
            <a:avLst/>
          </a:prstGeom>
        </p:spPr>
      </p:pic>
      <p:sp>
        <p:nvSpPr>
          <p:cNvPr id="13" name="Rectangle 12"/>
          <p:cNvSpPr/>
          <p:nvPr/>
        </p:nvSpPr>
        <p:spPr>
          <a:xfrm>
            <a:off x="0" y="468769"/>
            <a:ext cx="12192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p:cNvCxnSpPr/>
          <p:nvPr/>
        </p:nvCxnSpPr>
        <p:spPr>
          <a:xfrm>
            <a:off x="0" y="6121269"/>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30270" y="953324"/>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130270" y="2171769"/>
            <a:ext cx="9603275" cy="329457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32830" y="330370"/>
            <a:ext cx="2515396"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B2CD423-8FC2-4B37-A16E-1F95D51C60A1}" type="datetime1">
              <a:rPr lang="en-US" smtClean="0"/>
              <a:pPr/>
              <a:t>2/7/2025</a:t>
            </a:fld>
            <a:endParaRPr lang="en-US" dirty="0"/>
          </a:p>
        </p:txBody>
      </p:sp>
      <p:sp>
        <p:nvSpPr>
          <p:cNvPr id="5" name="Footer Placeholder 4"/>
          <p:cNvSpPr>
            <a:spLocks noGrp="1"/>
          </p:cNvSpPr>
          <p:nvPr>
            <p:ph type="ftr" sz="quarter" idx="3"/>
          </p:nvPr>
        </p:nvSpPr>
        <p:spPr>
          <a:xfrm>
            <a:off x="1130270"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9918076" y="137408"/>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github.com/miguelbalboa/rfid"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pedia.org/wiki/Radio-frequency_identification"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76B35-1CE7-420E-8554-4D122EF836F0}"/>
              </a:ext>
            </a:extLst>
          </p:cNvPr>
          <p:cNvSpPr>
            <a:spLocks noGrp="1"/>
          </p:cNvSpPr>
          <p:nvPr>
            <p:ph type="ctrTitle"/>
          </p:nvPr>
        </p:nvSpPr>
        <p:spPr>
          <a:xfrm>
            <a:off x="219635" y="638508"/>
            <a:ext cx="11752730" cy="1411467"/>
          </a:xfrm>
        </p:spPr>
        <p:txBody>
          <a:bodyPr>
            <a:normAutofit fontScale="90000"/>
          </a:bodyPr>
          <a:lstStyle/>
          <a:p>
            <a:r>
              <a:rPr lang="en-IN" sz="6000" b="1" i="0" u="none" strike="noStrike" baseline="0" dirty="0">
                <a:latin typeface="Arial Black" panose="020B0A04020102020204" pitchFamily="34" charset="0"/>
              </a:rPr>
              <a:t>IOT AND CLOUD COMPUTING</a:t>
            </a:r>
            <a:endParaRPr lang="en-IN" sz="23900" b="1" dirty="0">
              <a:latin typeface="Arial Black" panose="020B0A04020102020204" pitchFamily="34" charset="0"/>
            </a:endParaRPr>
          </a:p>
        </p:txBody>
      </p:sp>
      <p:sp>
        <p:nvSpPr>
          <p:cNvPr id="3" name="Subtitle 2">
            <a:extLst>
              <a:ext uri="{FF2B5EF4-FFF2-40B4-BE49-F238E27FC236}">
                <a16:creationId xmlns:a16="http://schemas.microsoft.com/office/drawing/2014/main" id="{50DDD058-C2D9-4212-9DF8-0C24FE77C11C}"/>
              </a:ext>
            </a:extLst>
          </p:cNvPr>
          <p:cNvSpPr>
            <a:spLocks noGrp="1"/>
          </p:cNvSpPr>
          <p:nvPr>
            <p:ph type="subTitle" idx="1"/>
          </p:nvPr>
        </p:nvSpPr>
        <p:spPr>
          <a:xfrm>
            <a:off x="0" y="3227295"/>
            <a:ext cx="7530353" cy="2877671"/>
          </a:xfrm>
        </p:spPr>
        <p:txBody>
          <a:bodyPr>
            <a:normAutofit fontScale="55000" lnSpcReduction="20000"/>
          </a:bodyPr>
          <a:lstStyle/>
          <a:p>
            <a:r>
              <a:rPr lang="en-US" sz="3600" b="1" dirty="0"/>
              <a:t>By,</a:t>
            </a:r>
          </a:p>
          <a:p>
            <a:r>
              <a:rPr lang="en-US" sz="5900" b="1" dirty="0"/>
              <a:t>Ass. Prof. Kunal D Gaikwad</a:t>
            </a:r>
          </a:p>
          <a:p>
            <a:r>
              <a:rPr lang="en-US" sz="3000" b="1" dirty="0"/>
              <a:t>Pursuing PHD (IOT and Machine Learning) </a:t>
            </a:r>
          </a:p>
          <a:p>
            <a:r>
              <a:rPr lang="en-US" sz="3000" b="1" dirty="0"/>
              <a:t>M.E(Computer Networks)</a:t>
            </a:r>
          </a:p>
          <a:p>
            <a:r>
              <a:rPr lang="en-US" sz="3000" b="1" dirty="0"/>
              <a:t>B.E(Computer Science &amp; Engineering)</a:t>
            </a:r>
          </a:p>
          <a:p>
            <a:r>
              <a:rPr lang="en-US" sz="3000" b="1" dirty="0"/>
              <a:t>Diploma(Computer Engineering)</a:t>
            </a:r>
          </a:p>
          <a:p>
            <a:endParaRPr lang="en-IN" dirty="0"/>
          </a:p>
        </p:txBody>
      </p:sp>
      <p:sp>
        <p:nvSpPr>
          <p:cNvPr id="4" name="Slide Number Placeholder 3">
            <a:extLst>
              <a:ext uri="{FF2B5EF4-FFF2-40B4-BE49-F238E27FC236}">
                <a16:creationId xmlns:a16="http://schemas.microsoft.com/office/drawing/2014/main" id="{3546EB6D-7436-77CD-BC47-48B6D64FBFFF}"/>
              </a:ext>
            </a:extLst>
          </p:cNvPr>
          <p:cNvSpPr>
            <a:spLocks noGrp="1"/>
          </p:cNvSpPr>
          <p:nvPr>
            <p:ph type="sldNum" sz="quarter" idx="12"/>
          </p:nvPr>
        </p:nvSpPr>
        <p:spPr/>
        <p:txBody>
          <a:bodyPr/>
          <a:lstStyle/>
          <a:p>
            <a:fld id="{6D22F896-40B5-4ADD-8801-0D06FADFA095}" type="slidenum">
              <a:rPr lang="en-US" smtClean="0"/>
              <a:pPr/>
              <a:t>1</a:t>
            </a:fld>
            <a:endParaRPr lang="en-US" dirty="0"/>
          </a:p>
        </p:txBody>
      </p:sp>
      <p:sp>
        <p:nvSpPr>
          <p:cNvPr id="5" name="Title 1">
            <a:extLst>
              <a:ext uri="{FF2B5EF4-FFF2-40B4-BE49-F238E27FC236}">
                <a16:creationId xmlns:a16="http://schemas.microsoft.com/office/drawing/2014/main" id="{5DC03F43-CD46-F894-E082-E9D747E109D9}"/>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pic>
        <p:nvPicPr>
          <p:cNvPr id="7" name="Picture 6">
            <a:extLst>
              <a:ext uri="{FF2B5EF4-FFF2-40B4-BE49-F238E27FC236}">
                <a16:creationId xmlns:a16="http://schemas.microsoft.com/office/drawing/2014/main" id="{517E7739-C224-B7F5-FBB6-98E874D04E5B}"/>
              </a:ext>
            </a:extLst>
          </p:cNvPr>
          <p:cNvPicPr>
            <a:picLocks noChangeAspect="1"/>
          </p:cNvPicPr>
          <p:nvPr/>
        </p:nvPicPr>
        <p:blipFill>
          <a:blip r:embed="rId2"/>
          <a:stretch>
            <a:fillRect/>
          </a:stretch>
        </p:blipFill>
        <p:spPr>
          <a:xfrm>
            <a:off x="7153835" y="2115445"/>
            <a:ext cx="3993440" cy="3706486"/>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4692729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CE226A-3A82-5434-BF0D-E8FA7AA56A20}"/>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C98EFAE-2D38-F7B8-439F-0532BEE8F147}"/>
              </a:ext>
            </a:extLst>
          </p:cNvPr>
          <p:cNvSpPr>
            <a:spLocks noGrp="1"/>
          </p:cNvSpPr>
          <p:nvPr>
            <p:ph type="sldNum" sz="quarter" idx="12"/>
          </p:nvPr>
        </p:nvSpPr>
        <p:spPr/>
        <p:txBody>
          <a:bodyPr/>
          <a:lstStyle/>
          <a:p>
            <a:fld id="{6D22F896-40B5-4ADD-8801-0D06FADFA095}" type="slidenum">
              <a:rPr lang="en-US" smtClean="0"/>
              <a:pPr/>
              <a:t>10</a:t>
            </a:fld>
            <a:endParaRPr lang="en-US" dirty="0"/>
          </a:p>
        </p:txBody>
      </p:sp>
      <p:sp>
        <p:nvSpPr>
          <p:cNvPr id="2" name="Title 1">
            <a:extLst>
              <a:ext uri="{FF2B5EF4-FFF2-40B4-BE49-F238E27FC236}">
                <a16:creationId xmlns:a16="http://schemas.microsoft.com/office/drawing/2014/main" id="{C832174B-B204-EE8F-B7B9-AB2276D351FB}"/>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7" name="TextBox 6">
            <a:extLst>
              <a:ext uri="{FF2B5EF4-FFF2-40B4-BE49-F238E27FC236}">
                <a16:creationId xmlns:a16="http://schemas.microsoft.com/office/drawing/2014/main" id="{4E5C45CA-42F5-A74A-9789-A7D2E74ED5A9}"/>
              </a:ext>
            </a:extLst>
          </p:cNvPr>
          <p:cNvSpPr txBox="1"/>
          <p:nvPr/>
        </p:nvSpPr>
        <p:spPr>
          <a:xfrm>
            <a:off x="62753" y="914722"/>
            <a:ext cx="11976847" cy="2630079"/>
          </a:xfrm>
          <a:prstGeom prst="rect">
            <a:avLst/>
          </a:prstGeom>
          <a:noFill/>
        </p:spPr>
        <p:txBody>
          <a:bodyPr wrap="square">
            <a:spAutoFit/>
          </a:bodyPr>
          <a:lstStyle/>
          <a:p>
            <a:pPr algn="just">
              <a:lnSpc>
                <a:spcPct val="150000"/>
              </a:lnSpc>
            </a:pPr>
            <a:r>
              <a:rPr lang="en-US" sz="1600" dirty="0">
                <a:solidFill>
                  <a:srgbClr val="191919"/>
                </a:solidFill>
                <a:effectLst/>
                <a:ea typeface="Times New Roman" panose="02020603050405020304" pitchFamily="18" charset="0"/>
              </a:rPr>
              <a:t>First connect the VCC pin on the module to 3.3V and the GND pin to ground on the Arduino. Pin RST can be connected to any digital pin on the Arduino. In our case, it is connected to digital pin #5. The IRQ pin is left unconnected because the Arduino library we are going to use does not support it.</a:t>
            </a:r>
            <a:endParaRPr lang="en-IN" sz="1600" dirty="0">
              <a:effectLst/>
              <a:ea typeface="Calibri" panose="020F0502020204030204" pitchFamily="34" charset="0"/>
            </a:endParaRPr>
          </a:p>
          <a:p>
            <a:pPr algn="just">
              <a:lnSpc>
                <a:spcPct val="150000"/>
              </a:lnSpc>
            </a:pPr>
            <a:r>
              <a:rPr lang="en-US" sz="1600" dirty="0">
                <a:solidFill>
                  <a:srgbClr val="191919"/>
                </a:solidFill>
                <a:effectLst/>
                <a:ea typeface="Times New Roman" panose="02020603050405020304" pitchFamily="18" charset="0"/>
              </a:rPr>
              <a:t>Now we are left with the pins that are used for SPI communication. Since RC522 modules require a lot of data transfer, they will give the best performance when connected to the hardware SPI pins on the microcontroller.</a:t>
            </a:r>
            <a:endParaRPr lang="en-IN" sz="1600" dirty="0">
              <a:effectLst/>
              <a:ea typeface="Calibri" panose="020F0502020204030204" pitchFamily="34" charset="0"/>
            </a:endParaRPr>
          </a:p>
          <a:p>
            <a:pPr algn="just">
              <a:lnSpc>
                <a:spcPct val="150000"/>
              </a:lnSpc>
            </a:pPr>
            <a:r>
              <a:rPr lang="en-US" sz="1600" dirty="0">
                <a:solidFill>
                  <a:srgbClr val="191919"/>
                </a:solidFill>
                <a:effectLst/>
                <a:ea typeface="Times New Roman" panose="02020603050405020304" pitchFamily="18" charset="0"/>
              </a:rPr>
              <a:t>Note that each Arduino board has different SPI pins that must be connected accordingly. Check the table below for quick understanding.</a:t>
            </a:r>
            <a:endParaRPr lang="en-IN" sz="1600" dirty="0">
              <a:effectLst/>
              <a:ea typeface="Calibri" panose="020F0502020204030204" pitchFamily="34" charset="0"/>
            </a:endParaRPr>
          </a:p>
        </p:txBody>
      </p:sp>
      <p:graphicFrame>
        <p:nvGraphicFramePr>
          <p:cNvPr id="8" name="Table 7">
            <a:extLst>
              <a:ext uri="{FF2B5EF4-FFF2-40B4-BE49-F238E27FC236}">
                <a16:creationId xmlns:a16="http://schemas.microsoft.com/office/drawing/2014/main" id="{DC608FD8-658A-3F9A-1260-D6AF0226474C}"/>
              </a:ext>
            </a:extLst>
          </p:cNvPr>
          <p:cNvGraphicFramePr>
            <a:graphicFrameLocks noGrp="1"/>
          </p:cNvGraphicFramePr>
          <p:nvPr>
            <p:extLst>
              <p:ext uri="{D42A27DB-BD31-4B8C-83A1-F6EECF244321}">
                <p14:modId xmlns:p14="http://schemas.microsoft.com/office/powerpoint/2010/main" val="494387925"/>
              </p:ext>
            </p:extLst>
          </p:nvPr>
        </p:nvGraphicFramePr>
        <p:xfrm>
          <a:off x="153148" y="3944043"/>
          <a:ext cx="5942852" cy="2797416"/>
        </p:xfrm>
        <a:graphic>
          <a:graphicData uri="http://schemas.openxmlformats.org/drawingml/2006/table">
            <a:tbl>
              <a:tblPr firstRow="1" firstCol="1" bandRow="1">
                <a:tableStyleId>{5C22544A-7EE6-4342-B048-85BDC9FD1C3A}</a:tableStyleId>
              </a:tblPr>
              <a:tblGrid>
                <a:gridCol w="1473190">
                  <a:extLst>
                    <a:ext uri="{9D8B030D-6E8A-4147-A177-3AD203B41FA5}">
                      <a16:colId xmlns:a16="http://schemas.microsoft.com/office/drawing/2014/main" val="1679283211"/>
                    </a:ext>
                  </a:extLst>
                </a:gridCol>
                <a:gridCol w="953200">
                  <a:extLst>
                    <a:ext uri="{9D8B030D-6E8A-4147-A177-3AD203B41FA5}">
                      <a16:colId xmlns:a16="http://schemas.microsoft.com/office/drawing/2014/main" val="1918480263"/>
                    </a:ext>
                  </a:extLst>
                </a:gridCol>
                <a:gridCol w="1073351">
                  <a:extLst>
                    <a:ext uri="{9D8B030D-6E8A-4147-A177-3AD203B41FA5}">
                      <a16:colId xmlns:a16="http://schemas.microsoft.com/office/drawing/2014/main" val="4162655079"/>
                    </a:ext>
                  </a:extLst>
                </a:gridCol>
                <a:gridCol w="1225544">
                  <a:extLst>
                    <a:ext uri="{9D8B030D-6E8A-4147-A177-3AD203B41FA5}">
                      <a16:colId xmlns:a16="http://schemas.microsoft.com/office/drawing/2014/main" val="1951163108"/>
                    </a:ext>
                  </a:extLst>
                </a:gridCol>
                <a:gridCol w="1217567">
                  <a:extLst>
                    <a:ext uri="{9D8B030D-6E8A-4147-A177-3AD203B41FA5}">
                      <a16:colId xmlns:a16="http://schemas.microsoft.com/office/drawing/2014/main" val="2425685705"/>
                    </a:ext>
                  </a:extLst>
                </a:gridCol>
              </a:tblGrid>
              <a:tr h="699354">
                <a:tc>
                  <a:txBody>
                    <a:bodyPr/>
                    <a:lstStyle/>
                    <a:p>
                      <a:endParaRPr lang="en-IN" sz="10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dirty="0">
                          <a:effectLst/>
                        </a:rPr>
                        <a:t>MOSI</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a:effectLst/>
                        </a:rPr>
                        <a:t>MISO</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dirty="0">
                          <a:effectLst/>
                        </a:rPr>
                        <a:t>SCK</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a:effectLst/>
                        </a:rPr>
                        <a:t>CS</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23563514"/>
                  </a:ext>
                </a:extLst>
              </a:tr>
              <a:tr h="699354">
                <a:tc>
                  <a:txBody>
                    <a:bodyPr/>
                    <a:lstStyle/>
                    <a:p>
                      <a:pPr algn="ctr">
                        <a:lnSpc>
                          <a:spcPct val="150000"/>
                        </a:lnSpc>
                      </a:pPr>
                      <a:r>
                        <a:rPr lang="en-US" sz="1200">
                          <a:effectLst/>
                        </a:rPr>
                        <a:t>Arduino Uno</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a:effectLst/>
                        </a:rPr>
                        <a:t>11</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a:effectLst/>
                        </a:rPr>
                        <a:t>12</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a:effectLst/>
                        </a:rPr>
                        <a:t>13</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dirty="0">
                          <a:effectLst/>
                        </a:rPr>
                        <a:t>10</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62773700"/>
                  </a:ext>
                </a:extLst>
              </a:tr>
              <a:tr h="699354">
                <a:tc>
                  <a:txBody>
                    <a:bodyPr/>
                    <a:lstStyle/>
                    <a:p>
                      <a:pPr algn="ctr">
                        <a:lnSpc>
                          <a:spcPct val="150000"/>
                        </a:lnSpc>
                      </a:pPr>
                      <a:r>
                        <a:rPr lang="en-US" sz="1200">
                          <a:effectLst/>
                        </a:rPr>
                        <a:t>Arduino Nano</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a:effectLst/>
                        </a:rPr>
                        <a:t>11</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a:effectLst/>
                        </a:rPr>
                        <a:t>12</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dirty="0">
                          <a:effectLst/>
                        </a:rPr>
                        <a:t>13</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dirty="0">
                          <a:effectLst/>
                        </a:rPr>
                        <a:t>10</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133528094"/>
                  </a:ext>
                </a:extLst>
              </a:tr>
              <a:tr h="699354">
                <a:tc>
                  <a:txBody>
                    <a:bodyPr/>
                    <a:lstStyle/>
                    <a:p>
                      <a:pPr algn="ctr">
                        <a:lnSpc>
                          <a:spcPct val="150000"/>
                        </a:lnSpc>
                      </a:pPr>
                      <a:r>
                        <a:rPr lang="en-US" sz="1200">
                          <a:effectLst/>
                        </a:rPr>
                        <a:t>Arduino Mega</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a:effectLst/>
                        </a:rPr>
                        <a:t>51</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a:effectLst/>
                        </a:rPr>
                        <a:t>50</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a:effectLst/>
                        </a:rPr>
                        <a:t>52</a:t>
                      </a:r>
                      <a:endParaRPr lang="en-IN"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ctr">
                        <a:lnSpc>
                          <a:spcPct val="150000"/>
                        </a:lnSpc>
                      </a:pPr>
                      <a:r>
                        <a:rPr lang="en-US" sz="1200" dirty="0">
                          <a:effectLst/>
                        </a:rPr>
                        <a:t>53</a:t>
                      </a:r>
                      <a:endParaRPr lang="en-IN"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184079288"/>
                  </a:ext>
                </a:extLst>
              </a:tr>
            </a:tbl>
          </a:graphicData>
        </a:graphic>
      </p:graphicFrame>
    </p:spTree>
    <p:extLst>
      <p:ext uri="{BB962C8B-B14F-4D97-AF65-F5344CB8AC3E}">
        <p14:creationId xmlns:p14="http://schemas.microsoft.com/office/powerpoint/2010/main" val="39372419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6DE08-F594-6519-56D2-02E3FC7054A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26E60F-B093-57FE-D393-06C5443D9196}"/>
              </a:ext>
            </a:extLst>
          </p:cNvPr>
          <p:cNvSpPr>
            <a:spLocks noGrp="1"/>
          </p:cNvSpPr>
          <p:nvPr>
            <p:ph type="sldNum" sz="quarter" idx="12"/>
          </p:nvPr>
        </p:nvSpPr>
        <p:spPr/>
        <p:txBody>
          <a:bodyPr/>
          <a:lstStyle/>
          <a:p>
            <a:fld id="{6D22F896-40B5-4ADD-8801-0D06FADFA095}" type="slidenum">
              <a:rPr lang="en-US" smtClean="0"/>
              <a:pPr/>
              <a:t>11</a:t>
            </a:fld>
            <a:endParaRPr lang="en-US" dirty="0"/>
          </a:p>
        </p:txBody>
      </p:sp>
      <p:sp>
        <p:nvSpPr>
          <p:cNvPr id="2" name="Title 1">
            <a:extLst>
              <a:ext uri="{FF2B5EF4-FFF2-40B4-BE49-F238E27FC236}">
                <a16:creationId xmlns:a16="http://schemas.microsoft.com/office/drawing/2014/main" id="{84E6550F-1D98-0C20-9CB6-CCF23C5D6F09}"/>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5" name="TextBox 4">
            <a:extLst>
              <a:ext uri="{FF2B5EF4-FFF2-40B4-BE49-F238E27FC236}">
                <a16:creationId xmlns:a16="http://schemas.microsoft.com/office/drawing/2014/main" id="{BF0D119E-34A9-4C54-97CA-1F900BB91111}"/>
              </a:ext>
            </a:extLst>
          </p:cNvPr>
          <p:cNvSpPr txBox="1"/>
          <p:nvPr/>
        </p:nvSpPr>
        <p:spPr>
          <a:xfrm>
            <a:off x="0" y="5984428"/>
            <a:ext cx="9117106" cy="873572"/>
          </a:xfrm>
          <a:prstGeom prst="rect">
            <a:avLst/>
          </a:prstGeom>
          <a:noFill/>
        </p:spPr>
        <p:txBody>
          <a:bodyPr wrap="square">
            <a:spAutoFit/>
          </a:bodyPr>
          <a:lstStyle/>
          <a:p>
            <a:pPr algn="just">
              <a:lnSpc>
                <a:spcPct val="150000"/>
              </a:lnSpc>
            </a:pPr>
            <a:r>
              <a:rPr lang="en-US" sz="1800" b="1" dirty="0">
                <a:solidFill>
                  <a:srgbClr val="191919"/>
                </a:solidFill>
                <a:effectLst/>
                <a:ea typeface="Times New Roman" panose="02020603050405020304" pitchFamily="18" charset="0"/>
              </a:rPr>
              <a:t>Wiring RC522 RFID Reader Writer Module with Arduino UNO</a:t>
            </a:r>
            <a:endParaRPr lang="en-IN" sz="1800" b="1" dirty="0">
              <a:effectLst/>
              <a:ea typeface="Calibri" panose="020F0502020204030204" pitchFamily="34" charset="0"/>
            </a:endParaRPr>
          </a:p>
          <a:p>
            <a:pPr algn="just">
              <a:lnSpc>
                <a:spcPct val="150000"/>
              </a:lnSpc>
            </a:pPr>
            <a:r>
              <a:rPr lang="en-US" sz="1800" b="1" dirty="0">
                <a:solidFill>
                  <a:srgbClr val="191919"/>
                </a:solidFill>
                <a:effectLst/>
                <a:ea typeface="Times New Roman" panose="02020603050405020304" pitchFamily="18" charset="0"/>
              </a:rPr>
              <a:t>Once you have connected everything you are ready to go!</a:t>
            </a:r>
            <a:endParaRPr lang="en-IN" sz="1800" b="1" dirty="0">
              <a:effectLst/>
              <a:ea typeface="Calibri" panose="020F0502020204030204" pitchFamily="34" charset="0"/>
            </a:endParaRPr>
          </a:p>
        </p:txBody>
      </p:sp>
      <p:pic>
        <p:nvPicPr>
          <p:cNvPr id="4" name="Picture 3">
            <a:extLst>
              <a:ext uri="{FF2B5EF4-FFF2-40B4-BE49-F238E27FC236}">
                <a16:creationId xmlns:a16="http://schemas.microsoft.com/office/drawing/2014/main" id="{D16F80AF-2224-5F78-B8EF-C073B3D0CFC1}"/>
              </a:ext>
            </a:extLst>
          </p:cNvPr>
          <p:cNvPicPr>
            <a:picLocks noChangeAspect="1"/>
          </p:cNvPicPr>
          <p:nvPr/>
        </p:nvPicPr>
        <p:blipFill>
          <a:blip r:embed="rId2"/>
          <a:stretch>
            <a:fillRect/>
          </a:stretch>
        </p:blipFill>
        <p:spPr>
          <a:xfrm>
            <a:off x="1349936" y="912681"/>
            <a:ext cx="9304617" cy="507238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232468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9198D-8A52-D70F-E3C4-7B3AF88D3A5A}"/>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F6A0C81-2499-95D4-5EB2-D8DB9D227DD3}"/>
              </a:ext>
            </a:extLst>
          </p:cNvPr>
          <p:cNvSpPr>
            <a:spLocks noGrp="1"/>
          </p:cNvSpPr>
          <p:nvPr>
            <p:ph type="sldNum" sz="quarter" idx="12"/>
          </p:nvPr>
        </p:nvSpPr>
        <p:spPr/>
        <p:txBody>
          <a:bodyPr/>
          <a:lstStyle/>
          <a:p>
            <a:fld id="{6D22F896-40B5-4ADD-8801-0D06FADFA095}" type="slidenum">
              <a:rPr lang="en-US" smtClean="0"/>
              <a:pPr/>
              <a:t>12</a:t>
            </a:fld>
            <a:endParaRPr lang="en-US" dirty="0"/>
          </a:p>
        </p:txBody>
      </p:sp>
      <p:sp>
        <p:nvSpPr>
          <p:cNvPr id="2" name="Title 1">
            <a:extLst>
              <a:ext uri="{FF2B5EF4-FFF2-40B4-BE49-F238E27FC236}">
                <a16:creationId xmlns:a16="http://schemas.microsoft.com/office/drawing/2014/main" id="{AF26F644-804B-5169-34AB-2EE32AAA9129}"/>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5" name="TextBox 4">
            <a:extLst>
              <a:ext uri="{FF2B5EF4-FFF2-40B4-BE49-F238E27FC236}">
                <a16:creationId xmlns:a16="http://schemas.microsoft.com/office/drawing/2014/main" id="{656FED9C-9B90-4C59-9194-3CDD65C2B1F0}"/>
              </a:ext>
            </a:extLst>
          </p:cNvPr>
          <p:cNvSpPr txBox="1"/>
          <p:nvPr/>
        </p:nvSpPr>
        <p:spPr>
          <a:xfrm>
            <a:off x="0" y="640986"/>
            <a:ext cx="12084424" cy="1990353"/>
          </a:xfrm>
          <a:prstGeom prst="rect">
            <a:avLst/>
          </a:prstGeom>
          <a:noFill/>
        </p:spPr>
        <p:txBody>
          <a:bodyPr wrap="square">
            <a:spAutoFit/>
          </a:bodyPr>
          <a:lstStyle/>
          <a:p>
            <a:pPr algn="just">
              <a:lnSpc>
                <a:spcPct val="150000"/>
              </a:lnSpc>
            </a:pPr>
            <a:r>
              <a:rPr lang="en-US" sz="1400" b="1" dirty="0"/>
              <a:t>Library Installation</a:t>
            </a:r>
            <a:endParaRPr lang="en-IN" sz="1400" b="1" dirty="0"/>
          </a:p>
          <a:p>
            <a:pPr algn="just">
              <a:lnSpc>
                <a:spcPct val="150000"/>
              </a:lnSpc>
            </a:pPr>
            <a:r>
              <a:rPr lang="en-US" sz="1400" dirty="0"/>
              <a:t>Communicating with an RC522 RFID module is a lot of work, but luckily for us there is a library called the </a:t>
            </a:r>
            <a:r>
              <a:rPr lang="en-US" sz="1400" dirty="0">
                <a:hlinkClick r:id="rId2"/>
              </a:rPr>
              <a:t>MFRC522 library</a:t>
            </a:r>
            <a:r>
              <a:rPr lang="en-US" sz="1400" dirty="0"/>
              <a:t> that makes reading and writing RFID tags simple.</a:t>
            </a:r>
            <a:endParaRPr lang="en-IN" sz="1400" dirty="0"/>
          </a:p>
          <a:p>
            <a:pPr algn="just">
              <a:lnSpc>
                <a:spcPct val="150000"/>
              </a:lnSpc>
            </a:pPr>
            <a:r>
              <a:rPr lang="en-US" sz="1400" dirty="0"/>
              <a:t>This library is not included in the Arduino IDE, so you will need to install it first.</a:t>
            </a:r>
            <a:endParaRPr lang="en-IN" sz="1400" dirty="0"/>
          </a:p>
          <a:p>
            <a:pPr algn="just">
              <a:lnSpc>
                <a:spcPct val="150000"/>
              </a:lnSpc>
            </a:pPr>
            <a:r>
              <a:rPr lang="en-US" sz="1400" dirty="0"/>
              <a:t>To install the library navigate to Sketch &gt; Include Libraries &gt; Manage Libraries… Wait for Library Manager to download the library index and update the list of installed libraries.</a:t>
            </a:r>
            <a:endParaRPr lang="en-IN" sz="1400" dirty="0"/>
          </a:p>
        </p:txBody>
      </p:sp>
      <p:pic>
        <p:nvPicPr>
          <p:cNvPr id="7170" name="Picture 6" descr="manage libraries">
            <a:extLst>
              <a:ext uri="{FF2B5EF4-FFF2-40B4-BE49-F238E27FC236}">
                <a16:creationId xmlns:a16="http://schemas.microsoft.com/office/drawing/2014/main" id="{845D732A-2640-7F5C-8D72-A7C59C3C3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0844" y="2631339"/>
            <a:ext cx="5677274" cy="4058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684408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CD591-0B35-838F-E3C2-4734F33F4BAD}"/>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2CE6DC7-DBB0-62B1-6038-1AAA0118405C}"/>
              </a:ext>
            </a:extLst>
          </p:cNvPr>
          <p:cNvSpPr>
            <a:spLocks noGrp="1"/>
          </p:cNvSpPr>
          <p:nvPr>
            <p:ph type="sldNum" sz="quarter" idx="12"/>
          </p:nvPr>
        </p:nvSpPr>
        <p:spPr/>
        <p:txBody>
          <a:bodyPr/>
          <a:lstStyle/>
          <a:p>
            <a:fld id="{6D22F896-40B5-4ADD-8801-0D06FADFA095}" type="slidenum">
              <a:rPr lang="en-US" smtClean="0"/>
              <a:pPr/>
              <a:t>13</a:t>
            </a:fld>
            <a:endParaRPr lang="en-US" dirty="0"/>
          </a:p>
        </p:txBody>
      </p:sp>
      <p:sp>
        <p:nvSpPr>
          <p:cNvPr id="2" name="Title 1">
            <a:extLst>
              <a:ext uri="{FF2B5EF4-FFF2-40B4-BE49-F238E27FC236}">
                <a16:creationId xmlns:a16="http://schemas.microsoft.com/office/drawing/2014/main" id="{F96626E0-AFC7-4E2C-5CDB-0CE35A08A014}"/>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5" name="TextBox 4">
            <a:extLst>
              <a:ext uri="{FF2B5EF4-FFF2-40B4-BE49-F238E27FC236}">
                <a16:creationId xmlns:a16="http://schemas.microsoft.com/office/drawing/2014/main" id="{F594FDCD-B59E-7E4E-32C4-963B1BB9CAF1}"/>
              </a:ext>
            </a:extLst>
          </p:cNvPr>
          <p:cNvSpPr txBox="1"/>
          <p:nvPr/>
        </p:nvSpPr>
        <p:spPr>
          <a:xfrm>
            <a:off x="67235" y="776372"/>
            <a:ext cx="12057529" cy="873572"/>
          </a:xfrm>
          <a:prstGeom prst="rect">
            <a:avLst/>
          </a:prstGeom>
          <a:noFill/>
        </p:spPr>
        <p:txBody>
          <a:bodyPr wrap="square">
            <a:spAutoFit/>
          </a:bodyPr>
          <a:lstStyle/>
          <a:p>
            <a:pPr algn="just">
              <a:lnSpc>
                <a:spcPct val="150000"/>
              </a:lnSpc>
            </a:pPr>
            <a:r>
              <a:rPr lang="en-US" dirty="0"/>
              <a:t>Filter your search by typing ‘mfrc522‘. Look for the library by </a:t>
            </a:r>
            <a:r>
              <a:rPr lang="en-US" dirty="0" err="1"/>
              <a:t>GithubCommunity</a:t>
            </a:r>
            <a:r>
              <a:rPr lang="en-US" dirty="0"/>
              <a:t>. Click on that entry, and then select Install.</a:t>
            </a:r>
            <a:endParaRPr lang="en-IN" dirty="0"/>
          </a:p>
        </p:txBody>
      </p:sp>
      <p:pic>
        <p:nvPicPr>
          <p:cNvPr id="8194" name="Picture 7" descr="mfrc522 library installation">
            <a:extLst>
              <a:ext uri="{FF2B5EF4-FFF2-40B4-BE49-F238E27FC236}">
                <a16:creationId xmlns:a16="http://schemas.microsoft.com/office/drawing/2014/main" id="{A6723781-866A-9C95-E4F7-CCC62C8148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8165" y="1649944"/>
            <a:ext cx="8404225" cy="5175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076167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98A90B-B1F4-15A9-AA8C-CD83841DCC8F}"/>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FCF7257-F4B9-63ED-F9F7-852AEED858C8}"/>
              </a:ext>
            </a:extLst>
          </p:cNvPr>
          <p:cNvSpPr>
            <a:spLocks noGrp="1"/>
          </p:cNvSpPr>
          <p:nvPr>
            <p:ph type="sldNum" sz="quarter" idx="12"/>
          </p:nvPr>
        </p:nvSpPr>
        <p:spPr/>
        <p:txBody>
          <a:bodyPr/>
          <a:lstStyle/>
          <a:p>
            <a:fld id="{6D22F896-40B5-4ADD-8801-0D06FADFA095}" type="slidenum">
              <a:rPr lang="en-US" smtClean="0"/>
              <a:pPr/>
              <a:t>14</a:t>
            </a:fld>
            <a:endParaRPr lang="en-US" dirty="0"/>
          </a:p>
        </p:txBody>
      </p:sp>
      <p:sp>
        <p:nvSpPr>
          <p:cNvPr id="2" name="Title 1">
            <a:extLst>
              <a:ext uri="{FF2B5EF4-FFF2-40B4-BE49-F238E27FC236}">
                <a16:creationId xmlns:a16="http://schemas.microsoft.com/office/drawing/2014/main" id="{AF6C3C01-F6BE-3333-B22F-2DFAAAEB0EC0}"/>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5" name="TextBox 4">
            <a:extLst>
              <a:ext uri="{FF2B5EF4-FFF2-40B4-BE49-F238E27FC236}">
                <a16:creationId xmlns:a16="http://schemas.microsoft.com/office/drawing/2014/main" id="{6EAC7454-47BD-0C6D-9A6A-DBAB1AF78585}"/>
              </a:ext>
            </a:extLst>
          </p:cNvPr>
          <p:cNvSpPr txBox="1"/>
          <p:nvPr/>
        </p:nvSpPr>
        <p:spPr>
          <a:xfrm>
            <a:off x="-80682" y="640986"/>
            <a:ext cx="11851341" cy="873572"/>
          </a:xfrm>
          <a:prstGeom prst="rect">
            <a:avLst/>
          </a:prstGeom>
          <a:noFill/>
        </p:spPr>
        <p:txBody>
          <a:bodyPr wrap="square">
            <a:spAutoFit/>
          </a:bodyPr>
          <a:lstStyle/>
          <a:p>
            <a:pPr algn="just">
              <a:lnSpc>
                <a:spcPct val="150000"/>
              </a:lnSpc>
            </a:pPr>
            <a:r>
              <a:rPr lang="en-US" sz="1800" dirty="0">
                <a:solidFill>
                  <a:srgbClr val="191919"/>
                </a:solidFill>
                <a:effectLst/>
                <a:latin typeface="Times New Roman" panose="02020603050405020304" pitchFamily="18" charset="0"/>
                <a:ea typeface="Times New Roman" panose="02020603050405020304" pitchFamily="18" charset="0"/>
              </a:rPr>
              <a:t>Arduino Code – Reading an RFID Tag</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solidFill>
                  <a:srgbClr val="191919"/>
                </a:solidFill>
                <a:effectLst/>
                <a:latin typeface="Times New Roman" panose="02020603050405020304" pitchFamily="18" charset="0"/>
                <a:ea typeface="Times New Roman" panose="02020603050405020304" pitchFamily="18" charset="0"/>
              </a:rPr>
              <a:t>Once you have installed the library, open the Examples submenu and choose MFRC522 &gt; </a:t>
            </a:r>
            <a:r>
              <a:rPr lang="en-US" sz="1800" dirty="0" err="1">
                <a:solidFill>
                  <a:srgbClr val="191919"/>
                </a:solidFill>
                <a:effectLst/>
                <a:latin typeface="Times New Roman" panose="02020603050405020304" pitchFamily="18" charset="0"/>
                <a:ea typeface="Times New Roman" panose="02020603050405020304" pitchFamily="18" charset="0"/>
              </a:rPr>
              <a:t>DumpInfo</a:t>
            </a:r>
            <a:r>
              <a:rPr lang="en-US" sz="1800" dirty="0">
                <a:solidFill>
                  <a:srgbClr val="191919"/>
                </a:solidFill>
                <a:effectLst/>
                <a:latin typeface="Times New Roman" panose="02020603050405020304" pitchFamily="18" charset="0"/>
                <a:ea typeface="Times New Roman" panose="02020603050405020304" pitchFamily="18" charset="0"/>
              </a:rPr>
              <a:t> example sketch.</a:t>
            </a:r>
            <a:endParaRPr lang="en-IN" sz="1800" dirty="0">
              <a:effectLst/>
              <a:latin typeface="Times New Roman" panose="02020603050405020304" pitchFamily="18" charset="0"/>
              <a:ea typeface="Calibri" panose="020F0502020204030204" pitchFamily="34" charset="0"/>
            </a:endParaRPr>
          </a:p>
        </p:txBody>
      </p:sp>
      <p:pic>
        <p:nvPicPr>
          <p:cNvPr id="9218" name="Picture 8" descr="MFRC522 Library Sketch DumpInfo">
            <a:extLst>
              <a:ext uri="{FF2B5EF4-FFF2-40B4-BE49-F238E27FC236}">
                <a16:creationId xmlns:a16="http://schemas.microsoft.com/office/drawing/2014/main" id="{2CE4C628-1F42-6BFC-BF1C-42CBC9ADF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07" y="1582088"/>
            <a:ext cx="5943599" cy="5113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FD2D03E7-A135-5B7C-F1CA-414134BB0A16}"/>
              </a:ext>
            </a:extLst>
          </p:cNvPr>
          <p:cNvSpPr txBox="1"/>
          <p:nvPr/>
        </p:nvSpPr>
        <p:spPr>
          <a:xfrm>
            <a:off x="6096000" y="1582088"/>
            <a:ext cx="5943600" cy="2169825"/>
          </a:xfrm>
          <a:prstGeom prst="rect">
            <a:avLst/>
          </a:prstGeom>
          <a:noFill/>
        </p:spPr>
        <p:txBody>
          <a:bodyPr wrap="square">
            <a:spAutoFit/>
          </a:bodyPr>
          <a:lstStyle/>
          <a:p>
            <a:pPr algn="just">
              <a:lnSpc>
                <a:spcPct val="150000"/>
              </a:lnSpc>
            </a:pPr>
            <a:r>
              <a:rPr lang="en-US" sz="1800" dirty="0">
                <a:solidFill>
                  <a:srgbClr val="191919"/>
                </a:solidFill>
                <a:effectLst/>
                <a:latin typeface="Times New Roman" panose="02020603050405020304" pitchFamily="18" charset="0"/>
                <a:ea typeface="Times New Roman" panose="02020603050405020304" pitchFamily="18" charset="0"/>
              </a:rPr>
              <a:t>This sketch just reads the tag and displays the information stored in it. This sketch can be very handy before trying out any new tags!</a:t>
            </a:r>
            <a:endParaRPr lang="en-IN" sz="1800" dirty="0">
              <a:effectLst/>
              <a:latin typeface="Times New Roman" panose="02020603050405020304" pitchFamily="18" charset="0"/>
              <a:ea typeface="Calibri" panose="020F0502020204030204" pitchFamily="34" charset="0"/>
            </a:endParaRPr>
          </a:p>
          <a:p>
            <a:r>
              <a:rPr lang="en-US" sz="1800" dirty="0">
                <a:solidFill>
                  <a:srgbClr val="191919"/>
                </a:solidFill>
                <a:effectLst/>
                <a:latin typeface="Times New Roman" panose="02020603050405020304" pitchFamily="18" charset="0"/>
                <a:ea typeface="Times New Roman" panose="02020603050405020304" pitchFamily="18" charset="0"/>
              </a:rPr>
              <a:t>Go to the beginning of the sketch and make sure </a:t>
            </a:r>
            <a:r>
              <a:rPr lang="en-US" sz="1800" dirty="0">
                <a:solidFill>
                  <a:srgbClr val="1E2D35"/>
                </a:solidFill>
                <a:effectLst/>
                <a:latin typeface="Times New Roman" panose="02020603050405020304" pitchFamily="18" charset="0"/>
                <a:ea typeface="Times New Roman" panose="02020603050405020304" pitchFamily="18" charset="0"/>
              </a:rPr>
              <a:t>RST_PIN</a:t>
            </a:r>
            <a:r>
              <a:rPr lang="en-US" sz="1800" dirty="0">
                <a:solidFill>
                  <a:srgbClr val="191919"/>
                </a:solidFill>
                <a:effectLst/>
                <a:latin typeface="Times New Roman" panose="02020603050405020304" pitchFamily="18" charset="0"/>
                <a:ea typeface="Times New Roman" panose="02020603050405020304" pitchFamily="18" charset="0"/>
              </a:rPr>
              <a:t> is initialized correctly, in our case we are using digital pin #5 so change it to </a:t>
            </a:r>
            <a:r>
              <a:rPr lang="en-US" sz="1800" dirty="0">
                <a:solidFill>
                  <a:srgbClr val="1E2D35"/>
                </a:solidFill>
                <a:effectLst/>
                <a:latin typeface="Times New Roman" panose="02020603050405020304" pitchFamily="18" charset="0"/>
                <a:ea typeface="Times New Roman" panose="02020603050405020304" pitchFamily="18" charset="0"/>
              </a:rPr>
              <a:t>5</a:t>
            </a:r>
            <a:endParaRPr lang="en-IN" dirty="0"/>
          </a:p>
        </p:txBody>
      </p:sp>
      <p:pic>
        <p:nvPicPr>
          <p:cNvPr id="9219" name="Picture 9" descr="MFRC522 Library Sketch DumpInfo RST pin">
            <a:extLst>
              <a:ext uri="{FF2B5EF4-FFF2-40B4-BE49-F238E27FC236}">
                <a16:creationId xmlns:a16="http://schemas.microsoft.com/office/drawing/2014/main" id="{13B5A13E-D699-F796-9B60-1DC870ECCC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9862" y="3447403"/>
            <a:ext cx="4402138" cy="3410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4452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8AE56-A348-40D5-75C9-B6B575F58FE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B04C57C9-EE6D-F8CB-B071-89A76A5E00A5}"/>
              </a:ext>
            </a:extLst>
          </p:cNvPr>
          <p:cNvSpPr>
            <a:spLocks noGrp="1"/>
          </p:cNvSpPr>
          <p:nvPr>
            <p:ph type="sldNum" sz="quarter" idx="12"/>
          </p:nvPr>
        </p:nvSpPr>
        <p:spPr/>
        <p:txBody>
          <a:bodyPr/>
          <a:lstStyle/>
          <a:p>
            <a:fld id="{6D22F896-40B5-4ADD-8801-0D06FADFA095}" type="slidenum">
              <a:rPr lang="en-US" smtClean="0"/>
              <a:pPr/>
              <a:t>15</a:t>
            </a:fld>
            <a:endParaRPr lang="en-US" dirty="0"/>
          </a:p>
        </p:txBody>
      </p:sp>
      <p:sp>
        <p:nvSpPr>
          <p:cNvPr id="7" name="TextBox 6">
            <a:extLst>
              <a:ext uri="{FF2B5EF4-FFF2-40B4-BE49-F238E27FC236}">
                <a16:creationId xmlns:a16="http://schemas.microsoft.com/office/drawing/2014/main" id="{AD684C3D-485B-ED9D-BF12-D084ADD5642C}"/>
              </a:ext>
            </a:extLst>
          </p:cNvPr>
          <p:cNvSpPr txBox="1"/>
          <p:nvPr/>
        </p:nvSpPr>
        <p:spPr>
          <a:xfrm>
            <a:off x="71719" y="640986"/>
            <a:ext cx="12192000" cy="5444054"/>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Calibri" panose="020F0502020204030204" pitchFamily="34" charset="0"/>
              </a:rPr>
              <a:t>#include &lt;</a:t>
            </a:r>
            <a:r>
              <a:rPr lang="en-US" sz="1800" dirty="0" err="1">
                <a:effectLst/>
                <a:latin typeface="Times New Roman" panose="02020603050405020304" pitchFamily="18" charset="0"/>
                <a:ea typeface="Calibri" panose="020F0502020204030204" pitchFamily="34" charset="0"/>
              </a:rPr>
              <a:t>SPI.h</a:t>
            </a:r>
            <a:r>
              <a:rPr lang="en-US" sz="1800" dirty="0">
                <a:effectLst/>
                <a:latin typeface="Times New Roman" panose="02020603050405020304" pitchFamily="18" charset="0"/>
                <a:ea typeface="Calibri" panose="020F0502020204030204" pitchFamily="34" charset="0"/>
              </a:rPr>
              <a:t>&gt;</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#include &lt;MFRC522.h&gt;</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#define RST_PIN         9          // Configurable, see typical pin layout above</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#define SS_PIN          10         // Configurable, see typical pin layout above</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MFRC522 mfrc522(SS_PIN, RST_PIN);  // Create MFRC522 instance</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void setup() {</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Serial.begin</a:t>
            </a:r>
            <a:r>
              <a:rPr lang="en-US" sz="1800" dirty="0">
                <a:effectLst/>
                <a:latin typeface="Times New Roman" panose="02020603050405020304" pitchFamily="18" charset="0"/>
                <a:ea typeface="Calibri" panose="020F0502020204030204" pitchFamily="34" charset="0"/>
              </a:rPr>
              <a:t>(9600);		// Initialize serial communications with the PC</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while (!Serial);		// Do nothing if no serial port is opened (added for Arduinos based on ATMEGA32U4)</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SPI.begin</a:t>
            </a:r>
            <a:r>
              <a:rPr lang="en-US" sz="1800" dirty="0">
                <a:effectLst/>
                <a:latin typeface="Times New Roman" panose="02020603050405020304" pitchFamily="18" charset="0"/>
                <a:ea typeface="Calibri" panose="020F0502020204030204" pitchFamily="34" charset="0"/>
              </a:rPr>
              <a:t>();			// Init SPI bus</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mfrc522.PCD_Init();		// Init MFRC522</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delay(4);				// Optional delay. Some board do need more time after </a:t>
            </a:r>
            <a:r>
              <a:rPr lang="en-US" sz="1800" dirty="0" err="1">
                <a:effectLst/>
                <a:latin typeface="Times New Roman" panose="02020603050405020304" pitchFamily="18" charset="0"/>
                <a:ea typeface="Calibri" panose="020F0502020204030204" pitchFamily="34" charset="0"/>
              </a:rPr>
              <a:t>init</a:t>
            </a:r>
            <a:r>
              <a:rPr lang="en-US" sz="1800" dirty="0">
                <a:effectLst/>
                <a:latin typeface="Times New Roman" panose="02020603050405020304" pitchFamily="18" charset="0"/>
                <a:ea typeface="Calibri" panose="020F0502020204030204" pitchFamily="34" charset="0"/>
              </a:rPr>
              <a:t> to be ready, see Readme</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mfrc522.PCD_DumpVersionToSerial();	// Show details of PCD - MFRC522 Card Reader details</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a:t>
            </a:r>
            <a:r>
              <a:rPr lang="en-US" sz="1800" dirty="0" err="1">
                <a:effectLst/>
                <a:latin typeface="Times New Roman" panose="02020603050405020304" pitchFamily="18" charset="0"/>
                <a:ea typeface="Calibri" panose="020F0502020204030204" pitchFamily="34" charset="0"/>
              </a:rPr>
              <a:t>Serial.println</a:t>
            </a:r>
            <a:r>
              <a:rPr lang="en-US" sz="1800" dirty="0">
                <a:effectLst/>
                <a:latin typeface="Times New Roman" panose="02020603050405020304" pitchFamily="18" charset="0"/>
                <a:ea typeface="Calibri" panose="020F0502020204030204" pitchFamily="34" charset="0"/>
              </a:rPr>
              <a:t>(F("Scan PICC to see UID, SAK, type, and data blocks..."));</a:t>
            </a:r>
            <a:endParaRPr lang="en-IN" sz="1800" dirty="0">
              <a:effectLst/>
              <a:latin typeface="Times New Roman" panose="02020603050405020304" pitchFamily="18" charset="0"/>
              <a:ea typeface="Calibri" panose="020F0502020204030204" pitchFamily="34" charset="0"/>
            </a:endParaRPr>
          </a:p>
        </p:txBody>
      </p:sp>
      <p:sp>
        <p:nvSpPr>
          <p:cNvPr id="8" name="Title 1">
            <a:extLst>
              <a:ext uri="{FF2B5EF4-FFF2-40B4-BE49-F238E27FC236}">
                <a16:creationId xmlns:a16="http://schemas.microsoft.com/office/drawing/2014/main" id="{904EEE75-F39E-48F0-1857-BF39656443A8}"/>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Tree>
    <p:extLst>
      <p:ext uri="{BB962C8B-B14F-4D97-AF65-F5344CB8AC3E}">
        <p14:creationId xmlns:p14="http://schemas.microsoft.com/office/powerpoint/2010/main" val="22370309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DBD94-00FB-7D8C-ABB5-AECB787A4AB8}"/>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72EB8-224C-78F0-909A-ED43F670B9A3}"/>
              </a:ext>
            </a:extLst>
          </p:cNvPr>
          <p:cNvSpPr>
            <a:spLocks noGrp="1"/>
          </p:cNvSpPr>
          <p:nvPr>
            <p:ph type="sldNum" sz="quarter" idx="12"/>
          </p:nvPr>
        </p:nvSpPr>
        <p:spPr/>
        <p:txBody>
          <a:bodyPr/>
          <a:lstStyle/>
          <a:p>
            <a:fld id="{6D22F896-40B5-4ADD-8801-0D06FADFA095}" type="slidenum">
              <a:rPr lang="en-US" smtClean="0"/>
              <a:pPr/>
              <a:t>16</a:t>
            </a:fld>
            <a:endParaRPr lang="en-US" dirty="0"/>
          </a:p>
        </p:txBody>
      </p:sp>
      <p:sp>
        <p:nvSpPr>
          <p:cNvPr id="5" name="TextBox 4">
            <a:extLst>
              <a:ext uri="{FF2B5EF4-FFF2-40B4-BE49-F238E27FC236}">
                <a16:creationId xmlns:a16="http://schemas.microsoft.com/office/drawing/2014/main" id="{870B7ACC-2EB3-AD8D-ACC1-C140DC1724FC}"/>
              </a:ext>
            </a:extLst>
          </p:cNvPr>
          <p:cNvSpPr txBox="1"/>
          <p:nvPr/>
        </p:nvSpPr>
        <p:spPr>
          <a:xfrm>
            <a:off x="0" y="5984428"/>
            <a:ext cx="11483788" cy="873572"/>
          </a:xfrm>
          <a:prstGeom prst="rect">
            <a:avLst/>
          </a:prstGeom>
          <a:noFill/>
        </p:spPr>
        <p:txBody>
          <a:bodyPr wrap="square">
            <a:spAutoFit/>
          </a:bodyPr>
          <a:lstStyle/>
          <a:p>
            <a:pPr algn="just">
              <a:lnSpc>
                <a:spcPct val="150000"/>
              </a:lnSpc>
            </a:pPr>
            <a:r>
              <a:rPr lang="en-US" sz="1800" b="1" dirty="0">
                <a:solidFill>
                  <a:schemeClr val="bg1">
                    <a:lumMod val="95000"/>
                  </a:schemeClr>
                </a:solidFill>
                <a:effectLst/>
                <a:latin typeface="Times New Roman" panose="02020603050405020304" pitchFamily="18" charset="0"/>
                <a:ea typeface="Times New Roman" panose="02020603050405020304" pitchFamily="18" charset="0"/>
              </a:rPr>
              <a:t>Now upload the sketch and open Serial Monitor. As you bring the tag closer to the module, you’ll get something like the following. Do not move the tag until all the information is displayed.</a:t>
            </a:r>
            <a:endParaRPr lang="en-IN" sz="1800" b="1" dirty="0">
              <a:solidFill>
                <a:schemeClr val="bg1">
                  <a:lumMod val="95000"/>
                </a:schemeClr>
              </a:solidFill>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CA60F8BE-E07E-778F-B992-A29E220019AD}"/>
              </a:ext>
            </a:extLst>
          </p:cNvPr>
          <p:cNvSpPr txBox="1"/>
          <p:nvPr/>
        </p:nvSpPr>
        <p:spPr>
          <a:xfrm>
            <a:off x="71719" y="590680"/>
            <a:ext cx="12192000" cy="5444054"/>
          </a:xfrm>
          <a:prstGeom prst="rect">
            <a:avLst/>
          </a:prstGeom>
          <a:noFill/>
        </p:spPr>
        <p:txBody>
          <a:bodyPr wrap="square">
            <a:spAutoFit/>
          </a:bodyPr>
          <a:lstStyle/>
          <a:p>
            <a:pPr algn="just">
              <a:lnSpc>
                <a:spcPct val="150000"/>
              </a:lnSpc>
            </a:pPr>
            <a:r>
              <a:rPr lang="en-US" sz="1800" dirty="0">
                <a:effectLst/>
                <a:latin typeface="Times New Roman" panose="02020603050405020304" pitchFamily="18" charset="0"/>
                <a:ea typeface="Calibri" panose="020F0502020204030204" pitchFamily="34" charset="0"/>
              </a:rPr>
              <a:t>}</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void loop() {</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 Reset the loop if no new card present on the sensor/reader. This saves the entire process when idle.</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if ( ! mfrc522.PICC_IsNewCardPresent()) {</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return;</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 Select one of the cards</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if ( ! mfrc522.PICC_ReadCardSerial()) {</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return;</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 Dump debug info about the card; </a:t>
            </a:r>
            <a:r>
              <a:rPr lang="en-US" sz="1800" dirty="0" err="1">
                <a:effectLst/>
                <a:latin typeface="Times New Roman" panose="02020603050405020304" pitchFamily="18" charset="0"/>
                <a:ea typeface="Calibri" panose="020F0502020204030204" pitchFamily="34" charset="0"/>
              </a:rPr>
              <a:t>PICC_HaltA</a:t>
            </a:r>
            <a:r>
              <a:rPr lang="en-US" sz="1800" dirty="0">
                <a:effectLst/>
                <a:latin typeface="Times New Roman" panose="02020603050405020304" pitchFamily="18" charset="0"/>
                <a:ea typeface="Calibri" panose="020F0502020204030204" pitchFamily="34" charset="0"/>
              </a:rPr>
              <a:t>() is automatically called</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	mfrc522.PICC_DumpToSerial(&amp;(mfrc522.uid));</a:t>
            </a:r>
            <a:endParaRPr lang="en-IN" sz="1800" dirty="0">
              <a:effectLst/>
              <a:latin typeface="Times New Roman" panose="02020603050405020304" pitchFamily="18" charset="0"/>
              <a:ea typeface="Calibri" panose="020F0502020204030204" pitchFamily="34" charset="0"/>
            </a:endParaRPr>
          </a:p>
          <a:p>
            <a:pPr algn="just">
              <a:lnSpc>
                <a:spcPct val="150000"/>
              </a:lnSpc>
            </a:pPr>
            <a:r>
              <a:rPr lang="en-US" sz="1800" dirty="0">
                <a:effectLst/>
                <a:latin typeface="Times New Roman" panose="02020603050405020304" pitchFamily="18" charset="0"/>
                <a:ea typeface="Calibri" panose="020F0502020204030204" pitchFamily="34" charset="0"/>
              </a:rPr>
              <a:t>}</a:t>
            </a:r>
            <a:endParaRPr lang="en-IN"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42785609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892E4-E187-86B7-802F-F3885FA09E1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26B6E7-828A-5754-9508-FC5DFC09E05D}"/>
              </a:ext>
            </a:extLst>
          </p:cNvPr>
          <p:cNvSpPr>
            <a:spLocks noGrp="1"/>
          </p:cNvSpPr>
          <p:nvPr>
            <p:ph type="sldNum" sz="quarter" idx="12"/>
          </p:nvPr>
        </p:nvSpPr>
        <p:spPr/>
        <p:txBody>
          <a:bodyPr/>
          <a:lstStyle/>
          <a:p>
            <a:fld id="{6D22F896-40B5-4ADD-8801-0D06FADFA095}" type="slidenum">
              <a:rPr lang="en-US" smtClean="0"/>
              <a:pPr/>
              <a:t>17</a:t>
            </a:fld>
            <a:endParaRPr lang="en-US" dirty="0"/>
          </a:p>
        </p:txBody>
      </p:sp>
      <p:sp>
        <p:nvSpPr>
          <p:cNvPr id="2" name="Title 1">
            <a:extLst>
              <a:ext uri="{FF2B5EF4-FFF2-40B4-BE49-F238E27FC236}">
                <a16:creationId xmlns:a16="http://schemas.microsoft.com/office/drawing/2014/main" id="{6C01CE07-B34D-5C15-124B-459B45A7F557}"/>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11" name="TextBox 10">
            <a:extLst>
              <a:ext uri="{FF2B5EF4-FFF2-40B4-BE49-F238E27FC236}">
                <a16:creationId xmlns:a16="http://schemas.microsoft.com/office/drawing/2014/main" id="{D91070F5-A84C-1F36-B791-5CA11789CD98}"/>
              </a:ext>
            </a:extLst>
          </p:cNvPr>
          <p:cNvSpPr txBox="1"/>
          <p:nvPr/>
        </p:nvSpPr>
        <p:spPr>
          <a:xfrm>
            <a:off x="3005418" y="67906"/>
            <a:ext cx="6181164" cy="454292"/>
          </a:xfrm>
          <a:prstGeom prst="rect">
            <a:avLst/>
          </a:prstGeom>
          <a:noFill/>
        </p:spPr>
        <p:txBody>
          <a:bodyPr wrap="square">
            <a:spAutoFit/>
          </a:bodyPr>
          <a:lstStyle/>
          <a:p>
            <a:pPr algn="ctr">
              <a:lnSpc>
                <a:spcPct val="150000"/>
              </a:lnSpc>
            </a:pPr>
            <a:r>
              <a:rPr lang="en-US" b="1" dirty="0"/>
              <a:t>DUMP Information Program</a:t>
            </a:r>
            <a:endParaRPr lang="en-IN" sz="1800" b="1" dirty="0"/>
          </a:p>
        </p:txBody>
      </p:sp>
      <p:pic>
        <p:nvPicPr>
          <p:cNvPr id="8" name="Picture 7">
            <a:extLst>
              <a:ext uri="{FF2B5EF4-FFF2-40B4-BE49-F238E27FC236}">
                <a16:creationId xmlns:a16="http://schemas.microsoft.com/office/drawing/2014/main" id="{263A4619-1DBE-B074-4477-27D97F205A06}"/>
              </a:ext>
            </a:extLst>
          </p:cNvPr>
          <p:cNvPicPr>
            <a:picLocks noChangeAspect="1"/>
          </p:cNvPicPr>
          <p:nvPr/>
        </p:nvPicPr>
        <p:blipFill>
          <a:blip r:embed="rId2"/>
          <a:stretch>
            <a:fillRect/>
          </a:stretch>
        </p:blipFill>
        <p:spPr>
          <a:xfrm>
            <a:off x="66674" y="1153247"/>
            <a:ext cx="12058651" cy="455150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507657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AE630-3E4D-4347-6962-5769FD9AC26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6B34B7D-C213-C801-4579-D850443C055C}"/>
              </a:ext>
            </a:extLst>
          </p:cNvPr>
          <p:cNvSpPr>
            <a:spLocks noGrp="1"/>
          </p:cNvSpPr>
          <p:nvPr>
            <p:ph type="sldNum" sz="quarter" idx="12"/>
          </p:nvPr>
        </p:nvSpPr>
        <p:spPr/>
        <p:txBody>
          <a:bodyPr/>
          <a:lstStyle/>
          <a:p>
            <a:fld id="{6D22F896-40B5-4ADD-8801-0D06FADFA095}" type="slidenum">
              <a:rPr lang="en-US" smtClean="0"/>
              <a:pPr/>
              <a:t>18</a:t>
            </a:fld>
            <a:endParaRPr lang="en-US" dirty="0"/>
          </a:p>
        </p:txBody>
      </p:sp>
      <p:sp>
        <p:nvSpPr>
          <p:cNvPr id="2" name="Title 1">
            <a:extLst>
              <a:ext uri="{FF2B5EF4-FFF2-40B4-BE49-F238E27FC236}">
                <a16:creationId xmlns:a16="http://schemas.microsoft.com/office/drawing/2014/main" id="{5211C832-6406-DB1D-007F-6E79E33784CD}"/>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6" name="TextBox 5">
            <a:extLst>
              <a:ext uri="{FF2B5EF4-FFF2-40B4-BE49-F238E27FC236}">
                <a16:creationId xmlns:a16="http://schemas.microsoft.com/office/drawing/2014/main" id="{917D07D3-DD7C-D97D-20F1-ED507CA18535}"/>
              </a:ext>
            </a:extLst>
          </p:cNvPr>
          <p:cNvSpPr txBox="1"/>
          <p:nvPr/>
        </p:nvSpPr>
        <p:spPr>
          <a:xfrm>
            <a:off x="1" y="759230"/>
            <a:ext cx="6642846" cy="5851987"/>
          </a:xfrm>
          <a:prstGeom prst="rect">
            <a:avLst/>
          </a:prstGeom>
          <a:noFill/>
        </p:spPr>
        <p:txBody>
          <a:bodyPr wrap="square">
            <a:spAutoFit/>
          </a:bodyPr>
          <a:lstStyle/>
          <a:p>
            <a:pPr>
              <a:lnSpc>
                <a:spcPts val="1425"/>
              </a:lnSpc>
            </a:pPr>
            <a:r>
              <a:rPr lang="en-IN" b="0" dirty="0">
                <a:solidFill>
                  <a:srgbClr val="728E00"/>
                </a:solidFill>
                <a:effectLst/>
                <a:latin typeface="Consolas" panose="020B0609020204030204" pitchFamily="49" charset="0"/>
              </a:rPr>
              <a:t>#include</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&lt;</a:t>
            </a:r>
            <a:r>
              <a:rPr lang="en-IN" b="0" dirty="0" err="1">
                <a:solidFill>
                  <a:srgbClr val="005C5F"/>
                </a:solidFill>
                <a:effectLst/>
                <a:latin typeface="Consolas" panose="020B0609020204030204" pitchFamily="49" charset="0"/>
              </a:rPr>
              <a:t>SPI.h</a:t>
            </a:r>
            <a:r>
              <a:rPr lang="en-IN" b="0" dirty="0">
                <a:solidFill>
                  <a:srgbClr val="005C5F"/>
                </a:solidFill>
                <a:effectLst/>
                <a:latin typeface="Consolas" panose="020B0609020204030204" pitchFamily="49" charset="0"/>
              </a:rPr>
              <a:t>&gt;</a:t>
            </a:r>
            <a:endParaRPr lang="en-IN" b="0" dirty="0">
              <a:solidFill>
                <a:srgbClr val="4E5B61"/>
              </a:solidFill>
              <a:effectLst/>
              <a:latin typeface="Consolas" panose="020B0609020204030204" pitchFamily="49" charset="0"/>
            </a:endParaRPr>
          </a:p>
          <a:p>
            <a:pPr>
              <a:lnSpc>
                <a:spcPts val="1425"/>
              </a:lnSpc>
            </a:pPr>
            <a:r>
              <a:rPr lang="en-IN" b="0" dirty="0">
                <a:solidFill>
                  <a:srgbClr val="728E00"/>
                </a:solidFill>
                <a:effectLst/>
                <a:latin typeface="Consolas" panose="020B0609020204030204" pitchFamily="49" charset="0"/>
              </a:rPr>
              <a:t>#include</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&lt;MFRC522.h&gt;</a:t>
            </a:r>
            <a:endParaRPr lang="en-IN" b="0" dirty="0">
              <a:solidFill>
                <a:srgbClr val="4E5B61"/>
              </a:solidFill>
              <a:effectLst/>
              <a:latin typeface="Consolas" panose="020B0609020204030204" pitchFamily="49" charset="0"/>
            </a:endParaRPr>
          </a:p>
          <a:p>
            <a:pPr>
              <a:lnSpc>
                <a:spcPts val="1425"/>
              </a:lnSpc>
            </a:pPr>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RST_PIN</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9</a:t>
            </a:r>
            <a:r>
              <a:rPr lang="en-IN" b="0" dirty="0">
                <a:solidFill>
                  <a:srgbClr val="4E5B61"/>
                </a:solidFill>
                <a:effectLst/>
                <a:latin typeface="Consolas" panose="020B0609020204030204" pitchFamily="49" charset="0"/>
              </a:rPr>
              <a:t>          </a:t>
            </a:r>
          </a:p>
          <a:p>
            <a:pPr>
              <a:lnSpc>
                <a:spcPts val="1425"/>
              </a:lnSpc>
            </a:pPr>
            <a:r>
              <a:rPr lang="en-IN" b="0" dirty="0">
                <a:solidFill>
                  <a:srgbClr val="728E00"/>
                </a:solidFill>
                <a:effectLst/>
                <a:latin typeface="Consolas" panose="020B0609020204030204" pitchFamily="49" charset="0"/>
              </a:rPr>
              <a:t>#define</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SS_PIN</a:t>
            </a:r>
            <a:r>
              <a:rPr lang="en-IN" b="0" dirty="0">
                <a:solidFill>
                  <a:srgbClr val="4E5B61"/>
                </a:solidFill>
                <a:effectLst/>
                <a:latin typeface="Consolas" panose="020B0609020204030204" pitchFamily="49" charset="0"/>
              </a:rPr>
              <a:t>          </a:t>
            </a:r>
            <a:r>
              <a:rPr lang="en-IN" b="0" dirty="0">
                <a:solidFill>
                  <a:srgbClr val="005C5F"/>
                </a:solidFill>
                <a:effectLst/>
                <a:latin typeface="Consolas" panose="020B0609020204030204" pitchFamily="49" charset="0"/>
              </a:rPr>
              <a:t>10</a:t>
            </a:r>
            <a:r>
              <a:rPr lang="en-IN" b="0" dirty="0">
                <a:solidFill>
                  <a:srgbClr val="4E5B61"/>
                </a:solidFill>
                <a:effectLst/>
                <a:latin typeface="Consolas" panose="020B0609020204030204" pitchFamily="49" charset="0"/>
              </a:rPr>
              <a:t>          </a:t>
            </a:r>
          </a:p>
          <a:p>
            <a:pPr>
              <a:lnSpc>
                <a:spcPts val="1425"/>
              </a:lnSpc>
            </a:pPr>
            <a:r>
              <a:rPr lang="en-IN" b="0" dirty="0">
                <a:solidFill>
                  <a:srgbClr val="4E5B61"/>
                </a:solidFill>
                <a:effectLst/>
                <a:latin typeface="Consolas" panose="020B0609020204030204" pitchFamily="49" charset="0"/>
              </a:rPr>
              <a:t>MFRC522 </a:t>
            </a:r>
            <a:r>
              <a:rPr lang="en-IN" b="0" dirty="0">
                <a:solidFill>
                  <a:srgbClr val="D35400"/>
                </a:solidFill>
                <a:effectLst/>
                <a:latin typeface="Consolas" panose="020B0609020204030204" pitchFamily="49" charset="0"/>
              </a:rPr>
              <a:t>mfrc522</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SS_PIN, RST_PIN</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pPr>
              <a:lnSpc>
                <a:spcPts val="1425"/>
              </a:lnSpc>
            </a:pPr>
            <a:r>
              <a:rPr lang="en-IN" b="0" dirty="0">
                <a:solidFill>
                  <a:srgbClr val="00979D"/>
                </a:solidFill>
                <a:effectLst/>
                <a:latin typeface="Consolas" panose="020B0609020204030204" pitchFamily="49" charset="0"/>
              </a:rPr>
              <a:t>void</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setup</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Serial</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begin</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9600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SPI</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begin</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pPr>
              <a:lnSpc>
                <a:spcPts val="1425"/>
              </a:lnSpc>
            </a:pP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PCD_Init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Serial</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println</a:t>
            </a:r>
            <a:r>
              <a:rPr lang="en-IN" b="0" dirty="0">
                <a:solidFill>
                  <a:srgbClr val="434F54"/>
                </a:solidFill>
                <a:effectLst/>
                <a:latin typeface="Consolas" panose="020B0609020204030204" pitchFamily="49" charset="0"/>
              </a:rPr>
              <a:t>(</a:t>
            </a:r>
            <a:r>
              <a:rPr lang="en-IN" b="0" dirty="0">
                <a:solidFill>
                  <a:srgbClr val="D35400"/>
                </a:solidFill>
                <a:effectLst/>
                <a:latin typeface="Consolas" panose="020B0609020204030204" pitchFamily="49" charset="0"/>
              </a:rPr>
              <a:t>F</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"Read personal data"</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pPr>
              <a:lnSpc>
                <a:spcPts val="1425"/>
              </a:lnSpc>
            </a:pP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00979D"/>
                </a:solidFill>
                <a:effectLst/>
                <a:latin typeface="Consolas" panose="020B0609020204030204" pitchFamily="49" charset="0"/>
              </a:rPr>
              <a:t>void</a:t>
            </a: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loop</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MFRC522::</a:t>
            </a:r>
            <a:r>
              <a:rPr lang="en-IN" b="0" dirty="0" err="1">
                <a:solidFill>
                  <a:srgbClr val="4E5B61"/>
                </a:solidFill>
                <a:effectLst/>
                <a:latin typeface="Consolas" panose="020B0609020204030204" pitchFamily="49" charset="0"/>
              </a:rPr>
              <a:t>MIFARE_Key</a:t>
            </a:r>
            <a:r>
              <a:rPr lang="en-IN" b="0" dirty="0">
                <a:solidFill>
                  <a:srgbClr val="4E5B61"/>
                </a:solidFill>
                <a:effectLst/>
                <a:latin typeface="Consolas" panose="020B0609020204030204" pitchFamily="49" charset="0"/>
              </a:rPr>
              <a:t> key;</a:t>
            </a:r>
          </a:p>
          <a:p>
            <a:pPr>
              <a:lnSpc>
                <a:spcPts val="1425"/>
              </a:lnSpc>
            </a:pP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for</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byte </a:t>
            </a:r>
            <a:r>
              <a:rPr lang="en-IN" b="0" dirty="0" err="1">
                <a:solidFill>
                  <a:srgbClr val="4E5B61"/>
                </a:solidFill>
                <a:effectLst/>
                <a:latin typeface="Consolas" panose="020B0609020204030204" pitchFamily="49" charset="0"/>
              </a:rPr>
              <a:t>i</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0</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i</a:t>
            </a:r>
            <a:r>
              <a:rPr lang="en-IN" b="0" dirty="0">
                <a:solidFill>
                  <a:srgbClr val="4E5B61"/>
                </a:solidFill>
                <a:effectLst/>
                <a:latin typeface="Consolas" panose="020B0609020204030204" pitchFamily="49" charset="0"/>
              </a:rPr>
              <a:t> &lt; </a:t>
            </a:r>
            <a:r>
              <a:rPr lang="en-IN" b="0" dirty="0">
                <a:solidFill>
                  <a:srgbClr val="005C5F"/>
                </a:solidFill>
                <a:effectLst/>
                <a:latin typeface="Consolas" panose="020B0609020204030204" pitchFamily="49" charset="0"/>
              </a:rPr>
              <a:t>6</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i</a:t>
            </a:r>
            <a:r>
              <a:rPr lang="en-IN" b="0" dirty="0">
                <a:solidFill>
                  <a:srgbClr val="4E5B61"/>
                </a:solidFill>
                <a:effectLst/>
                <a:latin typeface="Consolas" panose="020B0609020204030204" pitchFamily="49" charset="0"/>
              </a:rPr>
              <a: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key</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keyByte</a:t>
            </a:r>
            <a:r>
              <a:rPr lang="en-IN" b="0" dirty="0">
                <a:solidFill>
                  <a:srgbClr val="4E5B61"/>
                </a:solidFill>
                <a:effectLst/>
                <a:latin typeface="Consolas" panose="020B0609020204030204" pitchFamily="49" charset="0"/>
              </a:rPr>
              <a:t>[</a:t>
            </a:r>
            <a:r>
              <a:rPr lang="en-IN" b="0" dirty="0" err="1">
                <a:solidFill>
                  <a:srgbClr val="4E5B61"/>
                </a:solidFill>
                <a:effectLst/>
                <a:latin typeface="Consolas" panose="020B0609020204030204" pitchFamily="49" charset="0"/>
              </a:rPr>
              <a:t>i</a:t>
            </a:r>
            <a:r>
              <a:rPr lang="en-IN" b="0" dirty="0">
                <a:solidFill>
                  <a:srgbClr val="4E5B61"/>
                </a:solidFill>
                <a:effectLst/>
                <a:latin typeface="Consolas" panose="020B0609020204030204" pitchFamily="49" charset="0"/>
              </a:rPr>
              <a:t>] = 0x</a:t>
            </a:r>
            <a:r>
              <a:rPr lang="en-IN" b="0" dirty="0">
                <a:solidFill>
                  <a:srgbClr val="005C5F"/>
                </a:solidFill>
                <a:effectLst/>
                <a:latin typeface="Consolas" panose="020B0609020204030204" pitchFamily="49" charset="0"/>
              </a:rPr>
              <a:t>FF</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byte block;</a:t>
            </a:r>
          </a:p>
          <a:p>
            <a:pPr>
              <a:lnSpc>
                <a:spcPts val="1425"/>
              </a:lnSpc>
            </a:pPr>
            <a:r>
              <a:rPr lang="en-IN" b="0" dirty="0">
                <a:solidFill>
                  <a:srgbClr val="4E5B61"/>
                </a:solidFill>
                <a:effectLst/>
                <a:latin typeface="Consolas" panose="020B0609020204030204" pitchFamily="49" charset="0"/>
              </a:rPr>
              <a:t>  byte </a:t>
            </a:r>
            <a:r>
              <a:rPr lang="en-IN" b="0" dirty="0" err="1">
                <a:solidFill>
                  <a:srgbClr val="4E5B61"/>
                </a:solidFill>
                <a:effectLst/>
                <a:latin typeface="Consolas" panose="020B0609020204030204" pitchFamily="49" charset="0"/>
              </a:rPr>
              <a:t>len</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MFRC522::</a:t>
            </a:r>
            <a:r>
              <a:rPr lang="en-IN" b="0" dirty="0" err="1">
                <a:solidFill>
                  <a:srgbClr val="4E5B61"/>
                </a:solidFill>
                <a:effectLst/>
                <a:latin typeface="Consolas" panose="020B0609020204030204" pitchFamily="49" charset="0"/>
              </a:rPr>
              <a:t>StatusCode</a:t>
            </a:r>
            <a:r>
              <a:rPr lang="en-IN" b="0" dirty="0">
                <a:solidFill>
                  <a:srgbClr val="4E5B61"/>
                </a:solidFill>
                <a:effectLst/>
                <a:latin typeface="Consolas" panose="020B0609020204030204" pitchFamily="49" charset="0"/>
              </a:rPr>
              <a:t> status;</a:t>
            </a:r>
          </a:p>
          <a:p>
            <a:pPr>
              <a:lnSpc>
                <a:spcPts val="1425"/>
              </a:lnSpc>
            </a:pP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if</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 </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PICC_IsNewCardPresent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return</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if</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 </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PICC_ReadCardSerial</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return</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Serial</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println</a:t>
            </a:r>
            <a:r>
              <a:rPr lang="en-IN" b="0" dirty="0">
                <a:solidFill>
                  <a:srgbClr val="434F54"/>
                </a:solidFill>
                <a:effectLst/>
                <a:latin typeface="Consolas" panose="020B0609020204030204" pitchFamily="49" charset="0"/>
              </a:rPr>
              <a:t>(</a:t>
            </a:r>
            <a:r>
              <a:rPr lang="en-IN" b="0" dirty="0">
                <a:solidFill>
                  <a:srgbClr val="D35400"/>
                </a:solidFill>
                <a:effectLst/>
                <a:latin typeface="Consolas" panose="020B0609020204030204" pitchFamily="49" charset="0"/>
              </a:rPr>
              <a:t>F</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"**Card Detected:**"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PICC_DumpDetailsToSerial</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&amp;</a:t>
            </a:r>
            <a:r>
              <a:rPr lang="en-IN" b="0" dirty="0">
                <a:solidFill>
                  <a:srgbClr val="434F54"/>
                </a:solidFill>
                <a:effectLst/>
                <a:latin typeface="Consolas" panose="020B0609020204030204" pitchFamily="49" charset="0"/>
              </a:rPr>
              <a:t>(</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uid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Serial</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print</a:t>
            </a:r>
            <a:r>
              <a:rPr lang="en-IN" b="0" dirty="0">
                <a:solidFill>
                  <a:srgbClr val="434F54"/>
                </a:solidFill>
                <a:effectLst/>
                <a:latin typeface="Consolas" panose="020B0609020204030204" pitchFamily="49" charset="0"/>
              </a:rPr>
              <a:t>(</a:t>
            </a:r>
            <a:r>
              <a:rPr lang="en-IN" b="0" dirty="0">
                <a:solidFill>
                  <a:srgbClr val="D35400"/>
                </a:solidFill>
                <a:effectLst/>
                <a:latin typeface="Consolas" panose="020B0609020204030204" pitchFamily="49" charset="0"/>
              </a:rPr>
              <a:t>F</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"Name: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block = </a:t>
            </a:r>
            <a:r>
              <a:rPr lang="en-IN" b="0" dirty="0">
                <a:solidFill>
                  <a:srgbClr val="005C5F"/>
                </a:solidFill>
                <a:effectLst/>
                <a:latin typeface="Consolas" panose="020B0609020204030204" pitchFamily="49" charset="0"/>
              </a:rPr>
              <a:t>4</a:t>
            </a:r>
            <a:r>
              <a:rPr lang="en-IN" b="0" dirty="0">
                <a:solidFill>
                  <a:srgbClr val="4E5B61"/>
                </a:solidFill>
                <a:effectLst/>
                <a:latin typeface="Consolas" panose="020B0609020204030204" pitchFamily="49" charset="0"/>
              </a:rPr>
              <a:t>;</a:t>
            </a:r>
          </a:p>
          <a:p>
            <a:pPr>
              <a:lnSpc>
                <a:spcPts val="1425"/>
              </a:lnSpc>
            </a:pPr>
            <a:br>
              <a:rPr lang="en-IN" b="0" dirty="0">
                <a:solidFill>
                  <a:srgbClr val="4E5B61"/>
                </a:solidFill>
                <a:effectLst/>
                <a:latin typeface="Consolas" panose="020B0609020204030204" pitchFamily="49" charset="0"/>
              </a:rPr>
            </a:br>
            <a:endParaRPr lang="en-IN" b="0" dirty="0">
              <a:solidFill>
                <a:srgbClr val="4E5B61"/>
              </a:solidFill>
              <a:effectLst/>
              <a:latin typeface="Consolas" panose="020B0609020204030204" pitchFamily="49" charset="0"/>
            </a:endParaRPr>
          </a:p>
        </p:txBody>
      </p:sp>
      <p:sp>
        <p:nvSpPr>
          <p:cNvPr id="9" name="TextBox 8">
            <a:extLst>
              <a:ext uri="{FF2B5EF4-FFF2-40B4-BE49-F238E27FC236}">
                <a16:creationId xmlns:a16="http://schemas.microsoft.com/office/drawing/2014/main" id="{7ACEB3DA-8E53-F3C6-2381-958E5E589502}"/>
              </a:ext>
            </a:extLst>
          </p:cNvPr>
          <p:cNvSpPr txBox="1"/>
          <p:nvPr/>
        </p:nvSpPr>
        <p:spPr>
          <a:xfrm>
            <a:off x="6432901" y="779002"/>
            <a:ext cx="5836025" cy="5492914"/>
          </a:xfrm>
          <a:prstGeom prst="rect">
            <a:avLst/>
          </a:prstGeom>
          <a:noFill/>
        </p:spPr>
        <p:txBody>
          <a:bodyPr wrap="square">
            <a:spAutoFit/>
          </a:bodyPr>
          <a:lstStyle/>
          <a:p>
            <a:pPr>
              <a:lnSpc>
                <a:spcPts val="1425"/>
              </a:lnSpc>
            </a:pP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len</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18</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byte </a:t>
            </a:r>
            <a:r>
              <a:rPr lang="en-IN" b="0" dirty="0">
                <a:solidFill>
                  <a:srgbClr val="D35400"/>
                </a:solidFill>
                <a:effectLst/>
                <a:latin typeface="Consolas" panose="020B0609020204030204" pitchFamily="49" charset="0"/>
              </a:rPr>
              <a:t>buffer2</a:t>
            </a:r>
            <a:r>
              <a:rPr lang="en-IN" b="0" dirty="0">
                <a:solidFill>
                  <a:srgbClr val="4E5B61"/>
                </a:solidFill>
                <a:effectLst/>
                <a:latin typeface="Consolas" panose="020B0609020204030204" pitchFamily="49" charset="0"/>
              </a:rPr>
              <a:t>[</a:t>
            </a:r>
            <a:r>
              <a:rPr lang="en-IN" b="0" dirty="0">
                <a:solidFill>
                  <a:srgbClr val="005C5F"/>
                </a:solidFill>
                <a:effectLst/>
                <a:latin typeface="Consolas" panose="020B0609020204030204" pitchFamily="49" charset="0"/>
              </a:rPr>
              <a:t>18</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block = </a:t>
            </a:r>
            <a:r>
              <a:rPr lang="en-IN" b="0" dirty="0">
                <a:solidFill>
                  <a:srgbClr val="005C5F"/>
                </a:solidFill>
                <a:effectLst/>
                <a:latin typeface="Consolas" panose="020B0609020204030204" pitchFamily="49" charset="0"/>
              </a:rPr>
              <a:t>1</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status = </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PCD_Authenticate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MFRC522::PICC_CMD_MF_AUTH_KEY_A, </a:t>
            </a:r>
            <a:r>
              <a:rPr lang="en-IN" b="0" dirty="0">
                <a:solidFill>
                  <a:srgbClr val="005C5F"/>
                </a:solidFill>
                <a:effectLst/>
                <a:latin typeface="Consolas" panose="020B0609020204030204" pitchFamily="49" charset="0"/>
              </a:rPr>
              <a:t>1</a:t>
            </a:r>
            <a:r>
              <a:rPr lang="en-IN" b="0" dirty="0">
                <a:solidFill>
                  <a:srgbClr val="4E5B61"/>
                </a:solidFill>
                <a:effectLst/>
                <a:latin typeface="Consolas" panose="020B0609020204030204" pitchFamily="49" charset="0"/>
              </a:rPr>
              <a:t>, &amp;key, &amp;</a:t>
            </a:r>
            <a:r>
              <a:rPr lang="en-IN" b="0" dirty="0">
                <a:solidFill>
                  <a:srgbClr val="434F54"/>
                </a:solidFill>
                <a:effectLst/>
                <a:latin typeface="Consolas" panose="020B0609020204030204" pitchFamily="49" charset="0"/>
              </a:rPr>
              <a:t>(</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uid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p>
          <a:p>
            <a:pPr>
              <a:lnSpc>
                <a:spcPts val="1425"/>
              </a:lnSpc>
            </a:pP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if</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status != MFRC522::STATUS_OK</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Serial</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print</a:t>
            </a:r>
            <a:r>
              <a:rPr lang="en-IN" b="0" dirty="0">
                <a:solidFill>
                  <a:srgbClr val="434F54"/>
                </a:solidFill>
                <a:effectLst/>
                <a:latin typeface="Consolas" panose="020B0609020204030204" pitchFamily="49" charset="0"/>
              </a:rPr>
              <a:t>(</a:t>
            </a:r>
            <a:r>
              <a:rPr lang="en-IN" b="0" dirty="0">
                <a:solidFill>
                  <a:srgbClr val="D35400"/>
                </a:solidFill>
                <a:effectLst/>
                <a:latin typeface="Consolas" panose="020B0609020204030204" pitchFamily="49" charset="0"/>
              </a:rPr>
              <a:t>F</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"Authentication failed: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Serial</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println</a:t>
            </a:r>
            <a:r>
              <a:rPr lang="en-IN" b="0" dirty="0">
                <a:solidFill>
                  <a:srgbClr val="434F54"/>
                </a:solidFill>
                <a:effectLst/>
                <a:latin typeface="Consolas" panose="020B0609020204030204" pitchFamily="49" charset="0"/>
              </a:rPr>
              <a:t>(</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GetStatusCodeName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status</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return</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status = </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MIFARE_Read</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block, buffer2, &amp;</a:t>
            </a:r>
            <a:r>
              <a:rPr lang="en-IN" b="0" dirty="0" err="1">
                <a:solidFill>
                  <a:srgbClr val="4E5B61"/>
                </a:solidFill>
                <a:effectLst/>
                <a:latin typeface="Consolas" panose="020B0609020204030204" pitchFamily="49" charset="0"/>
              </a:rPr>
              <a:t>len</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if</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status != MFRC522::STATUS_OK</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Serial</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print</a:t>
            </a:r>
            <a:r>
              <a:rPr lang="en-IN" b="0" dirty="0">
                <a:solidFill>
                  <a:srgbClr val="434F54"/>
                </a:solidFill>
                <a:effectLst/>
                <a:latin typeface="Consolas" panose="020B0609020204030204" pitchFamily="49" charset="0"/>
              </a:rPr>
              <a:t>(</a:t>
            </a:r>
            <a:r>
              <a:rPr lang="en-IN" b="0" dirty="0">
                <a:solidFill>
                  <a:srgbClr val="D35400"/>
                </a:solidFill>
                <a:effectLst/>
                <a:latin typeface="Consolas" panose="020B0609020204030204" pitchFamily="49" charset="0"/>
              </a:rPr>
              <a:t>F</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"Reading failed: "</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Serial</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println</a:t>
            </a:r>
            <a:r>
              <a:rPr lang="en-IN" b="0" dirty="0">
                <a:solidFill>
                  <a:srgbClr val="434F54"/>
                </a:solidFill>
                <a:effectLst/>
                <a:latin typeface="Consolas" panose="020B0609020204030204" pitchFamily="49" charset="0"/>
              </a:rPr>
              <a:t>(</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GetStatusCodeName</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status</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return</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a:t>
            </a:r>
            <a:r>
              <a:rPr lang="en-IN" b="0" dirty="0">
                <a:solidFill>
                  <a:srgbClr val="728E00"/>
                </a:solidFill>
                <a:effectLst/>
                <a:latin typeface="Consolas" panose="020B0609020204030204" pitchFamily="49" charset="0"/>
              </a:rPr>
              <a:t>for</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r>
              <a:rPr lang="en-IN" b="0" dirty="0">
                <a:solidFill>
                  <a:srgbClr val="00979D"/>
                </a:solidFill>
                <a:effectLst/>
                <a:latin typeface="Consolas" panose="020B0609020204030204" pitchFamily="49" charset="0"/>
              </a:rPr>
              <a:t>uint8_t</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i</a:t>
            </a:r>
            <a:r>
              <a:rPr lang="en-IN" b="0" dirty="0">
                <a:solidFill>
                  <a:srgbClr val="4E5B61"/>
                </a:solidFill>
                <a:effectLst/>
                <a:latin typeface="Consolas" panose="020B0609020204030204" pitchFamily="49" charset="0"/>
              </a:rPr>
              <a:t> = </a:t>
            </a:r>
            <a:r>
              <a:rPr lang="en-IN" b="0" dirty="0">
                <a:solidFill>
                  <a:srgbClr val="005C5F"/>
                </a:solidFill>
                <a:effectLst/>
                <a:latin typeface="Consolas" panose="020B0609020204030204" pitchFamily="49" charset="0"/>
              </a:rPr>
              <a:t>0</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i</a:t>
            </a:r>
            <a:r>
              <a:rPr lang="en-IN" b="0" dirty="0">
                <a:solidFill>
                  <a:srgbClr val="4E5B61"/>
                </a:solidFill>
                <a:effectLst/>
                <a:latin typeface="Consolas" panose="020B0609020204030204" pitchFamily="49" charset="0"/>
              </a:rPr>
              <a:t> &lt; </a:t>
            </a:r>
            <a:r>
              <a:rPr lang="en-IN" b="0" dirty="0">
                <a:solidFill>
                  <a:srgbClr val="005C5F"/>
                </a:solidFill>
                <a:effectLst/>
                <a:latin typeface="Consolas" panose="020B0609020204030204" pitchFamily="49" charset="0"/>
              </a:rPr>
              <a:t>16</a:t>
            </a:r>
            <a:r>
              <a:rPr lang="en-IN" b="0" dirty="0">
                <a:solidFill>
                  <a:srgbClr val="4E5B61"/>
                </a:solidFill>
                <a:effectLst/>
                <a:latin typeface="Consolas" panose="020B0609020204030204" pitchFamily="49" charset="0"/>
              </a:rPr>
              <a:t>; </a:t>
            </a:r>
            <a:r>
              <a:rPr lang="en-IN" b="0" dirty="0" err="1">
                <a:solidFill>
                  <a:srgbClr val="4E5B61"/>
                </a:solidFill>
                <a:effectLst/>
                <a:latin typeface="Consolas" panose="020B0609020204030204" pitchFamily="49" charset="0"/>
              </a:rPr>
              <a:t>i</a:t>
            </a:r>
            <a:r>
              <a:rPr lang="en-IN" b="0" dirty="0">
                <a:solidFill>
                  <a:srgbClr val="4E5B61"/>
                </a:solidFill>
                <a:effectLst/>
                <a:latin typeface="Consolas" panose="020B0609020204030204" pitchFamily="49" charset="0"/>
              </a:rPr>
              <a: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Serial</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write</a:t>
            </a:r>
            <a:r>
              <a:rPr lang="en-IN" b="0" dirty="0">
                <a:solidFill>
                  <a:srgbClr val="434F54"/>
                </a:solidFill>
                <a:effectLst/>
                <a:latin typeface="Consolas" panose="020B0609020204030204" pitchFamily="49" charset="0"/>
              </a:rPr>
              <a:t>(</a:t>
            </a:r>
            <a:r>
              <a:rPr lang="en-IN" b="0" dirty="0">
                <a:solidFill>
                  <a:srgbClr val="D35400"/>
                </a:solidFill>
                <a:effectLst/>
                <a:latin typeface="Consolas" panose="020B0609020204030204" pitchFamily="49" charset="0"/>
              </a:rPr>
              <a:t>buffer2</a:t>
            </a:r>
            <a:r>
              <a:rPr lang="en-IN" b="0" dirty="0">
                <a:solidFill>
                  <a:srgbClr val="4E5B61"/>
                </a:solidFill>
                <a:effectLst/>
                <a:latin typeface="Consolas" panose="020B0609020204030204" pitchFamily="49" charset="0"/>
              </a:rPr>
              <a:t>[</a:t>
            </a:r>
            <a:r>
              <a:rPr lang="en-IN" b="0" dirty="0" err="1">
                <a:solidFill>
                  <a:srgbClr val="4E5B61"/>
                </a:solidFill>
                <a:effectLst/>
                <a:latin typeface="Consolas" panose="020B0609020204030204" pitchFamily="49" charset="0"/>
              </a:rPr>
              <a:t>i</a:t>
            </a:r>
            <a:r>
              <a:rPr lang="en-IN" b="0" dirty="0">
                <a:solidFill>
                  <a:srgbClr val="4E5B61"/>
                </a:solidFill>
                <a:effectLst/>
                <a:latin typeface="Consolas" panose="020B0609020204030204" pitchFamily="49" charset="0"/>
              </a:rPr>
              <a:t>]</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a:t>
            </a:r>
            <a:r>
              <a:rPr lang="en-IN" b="0" dirty="0" err="1">
                <a:solidFill>
                  <a:srgbClr val="D35400"/>
                </a:solidFill>
                <a:effectLst/>
                <a:latin typeface="Consolas" panose="020B0609020204030204" pitchFamily="49" charset="0"/>
              </a:rPr>
              <a:t>Serial</a:t>
            </a:r>
            <a:r>
              <a:rPr lang="en-IN" b="0" dirty="0" err="1">
                <a:solidFill>
                  <a:srgbClr val="4E5B61"/>
                </a:solidFill>
                <a:effectLst/>
                <a:latin typeface="Consolas" panose="020B0609020204030204" pitchFamily="49" charset="0"/>
              </a:rPr>
              <a:t>.</a:t>
            </a:r>
            <a:r>
              <a:rPr lang="en-IN" b="0" dirty="0" err="1">
                <a:solidFill>
                  <a:srgbClr val="D35400"/>
                </a:solidFill>
                <a:effectLst/>
                <a:latin typeface="Consolas" panose="020B0609020204030204" pitchFamily="49" charset="0"/>
              </a:rPr>
              <a:t>println</a:t>
            </a:r>
            <a:r>
              <a:rPr lang="en-IN" b="0" dirty="0">
                <a:solidFill>
                  <a:srgbClr val="434F54"/>
                </a:solidFill>
                <a:effectLst/>
                <a:latin typeface="Consolas" panose="020B0609020204030204" pitchFamily="49" charset="0"/>
              </a:rPr>
              <a:t>(</a:t>
            </a:r>
            <a:r>
              <a:rPr lang="en-IN" b="0" dirty="0">
                <a:solidFill>
                  <a:srgbClr val="D35400"/>
                </a:solidFill>
                <a:effectLst/>
                <a:latin typeface="Consolas" panose="020B0609020204030204" pitchFamily="49" charset="0"/>
              </a:rPr>
              <a:t>F</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"\n**End Reading**\n"</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delay</a:t>
            </a:r>
            <a:r>
              <a:rPr lang="en-IN" b="0" dirty="0">
                <a:solidFill>
                  <a:srgbClr val="434F54"/>
                </a:solidFill>
                <a:effectLst/>
                <a:latin typeface="Consolas" panose="020B0609020204030204" pitchFamily="49" charset="0"/>
              </a:rPr>
              <a:t>(</a:t>
            </a:r>
            <a:r>
              <a:rPr lang="en-IN" b="0" dirty="0">
                <a:solidFill>
                  <a:srgbClr val="005C5F"/>
                </a:solidFill>
                <a:effectLst/>
                <a:latin typeface="Consolas" panose="020B0609020204030204" pitchFamily="49" charset="0"/>
              </a:rPr>
              <a:t>1000</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r>
              <a:rPr lang="en-IN" b="0" dirty="0">
                <a:solidFill>
                  <a:srgbClr val="95A5A6"/>
                </a:solidFill>
                <a:effectLst/>
                <a:latin typeface="Consolas" panose="020B0609020204030204" pitchFamily="49" charset="0"/>
              </a:rPr>
              <a:t> //change value if you want to read cards faster</a:t>
            </a:r>
            <a:endParaRPr lang="en-IN" b="0" dirty="0">
              <a:solidFill>
                <a:srgbClr val="4E5B61"/>
              </a:solidFill>
              <a:effectLst/>
              <a:latin typeface="Consolas" panose="020B0609020204030204" pitchFamily="49" charset="0"/>
            </a:endParaRPr>
          </a:p>
          <a:p>
            <a:pPr>
              <a:lnSpc>
                <a:spcPts val="1425"/>
              </a:lnSpc>
            </a:pP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PICC_HaltA</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pPr>
              <a:lnSpc>
                <a:spcPts val="1425"/>
              </a:lnSpc>
            </a:pPr>
            <a:r>
              <a:rPr lang="en-IN" b="0" dirty="0">
                <a:solidFill>
                  <a:srgbClr val="4E5B61"/>
                </a:solidFill>
                <a:effectLst/>
                <a:latin typeface="Consolas" panose="020B0609020204030204" pitchFamily="49" charset="0"/>
              </a:rPr>
              <a:t>  </a:t>
            </a:r>
            <a:r>
              <a:rPr lang="en-IN" b="0" dirty="0">
                <a:solidFill>
                  <a:srgbClr val="D35400"/>
                </a:solidFill>
                <a:effectLst/>
                <a:latin typeface="Consolas" panose="020B0609020204030204" pitchFamily="49" charset="0"/>
              </a:rPr>
              <a:t>mfrc522</a:t>
            </a:r>
            <a:r>
              <a:rPr lang="en-IN" b="0" dirty="0">
                <a:solidFill>
                  <a:srgbClr val="4E5B61"/>
                </a:solidFill>
                <a:effectLst/>
                <a:latin typeface="Consolas" panose="020B0609020204030204" pitchFamily="49" charset="0"/>
              </a:rPr>
              <a:t>.</a:t>
            </a:r>
            <a:r>
              <a:rPr lang="en-IN" b="0" dirty="0">
                <a:solidFill>
                  <a:srgbClr val="D35400"/>
                </a:solidFill>
                <a:effectLst/>
                <a:latin typeface="Consolas" panose="020B0609020204030204" pitchFamily="49" charset="0"/>
              </a:rPr>
              <a:t>PCD_StopCrypto1</a:t>
            </a:r>
            <a:r>
              <a:rPr lang="en-IN" b="0" dirty="0">
                <a:solidFill>
                  <a:srgbClr val="434F54"/>
                </a:solidFill>
                <a:effectLst/>
                <a:latin typeface="Consolas" panose="020B0609020204030204" pitchFamily="49" charset="0"/>
              </a:rPr>
              <a:t>()</a:t>
            </a:r>
            <a:r>
              <a:rPr lang="en-IN" b="0" dirty="0">
                <a:solidFill>
                  <a:srgbClr val="4E5B61"/>
                </a:solidFill>
                <a:effectLst/>
                <a:latin typeface="Consolas" panose="020B0609020204030204" pitchFamily="49" charset="0"/>
              </a:rPr>
              <a:t>;</a:t>
            </a:r>
          </a:p>
          <a:p>
            <a:pPr>
              <a:lnSpc>
                <a:spcPts val="1425"/>
              </a:lnSpc>
            </a:pPr>
            <a:r>
              <a:rPr lang="en-IN" b="0" dirty="0">
                <a:solidFill>
                  <a:srgbClr val="434F54"/>
                </a:solidFill>
                <a:effectLst/>
                <a:latin typeface="Consolas" panose="020B0609020204030204" pitchFamily="49" charset="0"/>
              </a:rPr>
              <a:t>}</a:t>
            </a:r>
            <a:endParaRPr lang="en-IN" b="0" dirty="0">
              <a:solidFill>
                <a:srgbClr val="4E5B61"/>
              </a:solidFill>
              <a:effectLst/>
              <a:latin typeface="Consolas" panose="020B0609020204030204" pitchFamily="49" charset="0"/>
            </a:endParaRPr>
          </a:p>
        </p:txBody>
      </p:sp>
      <p:sp>
        <p:nvSpPr>
          <p:cNvPr id="11" name="TextBox 10">
            <a:extLst>
              <a:ext uri="{FF2B5EF4-FFF2-40B4-BE49-F238E27FC236}">
                <a16:creationId xmlns:a16="http://schemas.microsoft.com/office/drawing/2014/main" id="{023C9B13-1F76-4D6F-8751-3CD8D39D59DD}"/>
              </a:ext>
            </a:extLst>
          </p:cNvPr>
          <p:cNvSpPr txBox="1"/>
          <p:nvPr/>
        </p:nvSpPr>
        <p:spPr>
          <a:xfrm>
            <a:off x="3005418" y="67906"/>
            <a:ext cx="6181164" cy="454292"/>
          </a:xfrm>
          <a:prstGeom prst="rect">
            <a:avLst/>
          </a:prstGeom>
          <a:noFill/>
        </p:spPr>
        <p:txBody>
          <a:bodyPr wrap="square">
            <a:spAutoFit/>
          </a:bodyPr>
          <a:lstStyle/>
          <a:p>
            <a:pPr algn="ctr">
              <a:lnSpc>
                <a:spcPct val="150000"/>
              </a:lnSpc>
            </a:pPr>
            <a:r>
              <a:rPr lang="en-US" b="1" dirty="0"/>
              <a:t>READ Information Program</a:t>
            </a:r>
            <a:endParaRPr lang="en-IN" sz="1800" b="1" dirty="0"/>
          </a:p>
        </p:txBody>
      </p:sp>
    </p:spTree>
    <p:extLst>
      <p:ext uri="{BB962C8B-B14F-4D97-AF65-F5344CB8AC3E}">
        <p14:creationId xmlns:p14="http://schemas.microsoft.com/office/powerpoint/2010/main" val="23260812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96FC3-A9DB-8F16-DA0E-079CCC73595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B388464-D9A3-E006-6C1A-3A35ADB3584B}"/>
              </a:ext>
            </a:extLst>
          </p:cNvPr>
          <p:cNvSpPr>
            <a:spLocks noGrp="1"/>
          </p:cNvSpPr>
          <p:nvPr>
            <p:ph type="sldNum" sz="quarter" idx="12"/>
          </p:nvPr>
        </p:nvSpPr>
        <p:spPr/>
        <p:txBody>
          <a:bodyPr/>
          <a:lstStyle/>
          <a:p>
            <a:fld id="{6D22F896-40B5-4ADD-8801-0D06FADFA095}" type="slidenum">
              <a:rPr lang="en-US" smtClean="0"/>
              <a:pPr/>
              <a:t>19</a:t>
            </a:fld>
            <a:endParaRPr lang="en-US" dirty="0"/>
          </a:p>
        </p:txBody>
      </p:sp>
      <p:sp>
        <p:nvSpPr>
          <p:cNvPr id="2" name="Title 1">
            <a:extLst>
              <a:ext uri="{FF2B5EF4-FFF2-40B4-BE49-F238E27FC236}">
                <a16:creationId xmlns:a16="http://schemas.microsoft.com/office/drawing/2014/main" id="{3ADF6B74-D2F9-4AB9-61CA-AA5C2830F9A9}"/>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11" name="TextBox 10">
            <a:extLst>
              <a:ext uri="{FF2B5EF4-FFF2-40B4-BE49-F238E27FC236}">
                <a16:creationId xmlns:a16="http://schemas.microsoft.com/office/drawing/2014/main" id="{EFA76924-BF5E-4B1A-B193-6D571A44A16A}"/>
              </a:ext>
            </a:extLst>
          </p:cNvPr>
          <p:cNvSpPr txBox="1"/>
          <p:nvPr/>
        </p:nvSpPr>
        <p:spPr>
          <a:xfrm>
            <a:off x="3005418" y="67906"/>
            <a:ext cx="6181164" cy="454292"/>
          </a:xfrm>
          <a:prstGeom prst="rect">
            <a:avLst/>
          </a:prstGeom>
          <a:noFill/>
        </p:spPr>
        <p:txBody>
          <a:bodyPr wrap="square">
            <a:spAutoFit/>
          </a:bodyPr>
          <a:lstStyle/>
          <a:p>
            <a:pPr algn="ctr">
              <a:lnSpc>
                <a:spcPct val="150000"/>
              </a:lnSpc>
            </a:pPr>
            <a:r>
              <a:rPr lang="en-US" b="1" dirty="0"/>
              <a:t>READ Information Program</a:t>
            </a:r>
            <a:endParaRPr lang="en-IN" sz="1800" b="1" dirty="0"/>
          </a:p>
        </p:txBody>
      </p:sp>
      <p:pic>
        <p:nvPicPr>
          <p:cNvPr id="5" name="Picture 4">
            <a:extLst>
              <a:ext uri="{FF2B5EF4-FFF2-40B4-BE49-F238E27FC236}">
                <a16:creationId xmlns:a16="http://schemas.microsoft.com/office/drawing/2014/main" id="{E7EEA066-BF45-AB6A-D436-032ADD9DCD8A}"/>
              </a:ext>
            </a:extLst>
          </p:cNvPr>
          <p:cNvPicPr>
            <a:picLocks noChangeAspect="1"/>
          </p:cNvPicPr>
          <p:nvPr/>
        </p:nvPicPr>
        <p:blipFill>
          <a:blip r:embed="rId2"/>
          <a:srcRect t="1390"/>
          <a:stretch/>
        </p:blipFill>
        <p:spPr>
          <a:xfrm>
            <a:off x="0" y="1609725"/>
            <a:ext cx="12192000" cy="298132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573523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038247-1DF1-5DD3-4E76-64C0EE26F279}"/>
              </a:ext>
            </a:extLst>
          </p:cNvPr>
          <p:cNvSpPr>
            <a:spLocks noGrp="1"/>
          </p:cNvSpPr>
          <p:nvPr>
            <p:ph type="title"/>
          </p:nvPr>
        </p:nvSpPr>
        <p:spPr/>
        <p:txBody>
          <a:bodyPr/>
          <a:lstStyle/>
          <a:p>
            <a:endParaRPr lang="en-IN" dirty="0"/>
          </a:p>
        </p:txBody>
      </p:sp>
      <p:sp>
        <p:nvSpPr>
          <p:cNvPr id="3" name="Slide Number Placeholder 2">
            <a:extLst>
              <a:ext uri="{FF2B5EF4-FFF2-40B4-BE49-F238E27FC236}">
                <a16:creationId xmlns:a16="http://schemas.microsoft.com/office/drawing/2014/main" id="{D750F173-6940-23B6-5F80-8C29EFC7A47F}"/>
              </a:ext>
            </a:extLst>
          </p:cNvPr>
          <p:cNvSpPr>
            <a:spLocks noGrp="1"/>
          </p:cNvSpPr>
          <p:nvPr>
            <p:ph type="sldNum" sz="quarter" idx="12"/>
          </p:nvPr>
        </p:nvSpPr>
        <p:spPr/>
        <p:txBody>
          <a:bodyPr/>
          <a:lstStyle/>
          <a:p>
            <a:fld id="{6D22F896-40B5-4ADD-8801-0D06FADFA095}" type="slidenum">
              <a:rPr lang="en-US" smtClean="0"/>
              <a:pPr/>
              <a:t>2</a:t>
            </a:fld>
            <a:endParaRPr lang="en-US" dirty="0"/>
          </a:p>
        </p:txBody>
      </p:sp>
      <p:sp>
        <p:nvSpPr>
          <p:cNvPr id="5" name="Content Placeholder 4">
            <a:extLst>
              <a:ext uri="{FF2B5EF4-FFF2-40B4-BE49-F238E27FC236}">
                <a16:creationId xmlns:a16="http://schemas.microsoft.com/office/drawing/2014/main" id="{123516BF-6F48-FB16-6F87-629AEA75351B}"/>
              </a:ext>
            </a:extLst>
          </p:cNvPr>
          <p:cNvSpPr>
            <a:spLocks noGrp="1"/>
          </p:cNvSpPr>
          <p:nvPr>
            <p:ph idx="1"/>
          </p:nvPr>
        </p:nvSpPr>
        <p:spPr/>
        <p:txBody>
          <a:bodyPr/>
          <a:lstStyle/>
          <a:p>
            <a:endParaRPr lang="en-IN" dirty="0"/>
          </a:p>
        </p:txBody>
      </p:sp>
      <p:pic>
        <p:nvPicPr>
          <p:cNvPr id="6" name="Picture 5">
            <a:extLst>
              <a:ext uri="{FF2B5EF4-FFF2-40B4-BE49-F238E27FC236}">
                <a16:creationId xmlns:a16="http://schemas.microsoft.com/office/drawing/2014/main" id="{87A98E10-C893-E568-E33E-C7C29C90DE39}"/>
              </a:ext>
            </a:extLst>
          </p:cNvPr>
          <p:cNvPicPr>
            <a:picLocks noChangeAspect="1"/>
          </p:cNvPicPr>
          <p:nvPr/>
        </p:nvPicPr>
        <p:blipFill>
          <a:blip r:embed="rId2"/>
          <a:stretch>
            <a:fillRect/>
          </a:stretch>
        </p:blipFill>
        <p:spPr>
          <a:xfrm>
            <a:off x="146751" y="788895"/>
            <a:ext cx="11799136" cy="5115781"/>
          </a:xfrm>
          <a:prstGeom prst="rect">
            <a:avLst/>
          </a:prstGeom>
        </p:spPr>
      </p:pic>
      <p:sp>
        <p:nvSpPr>
          <p:cNvPr id="4" name="Title 1">
            <a:extLst>
              <a:ext uri="{FF2B5EF4-FFF2-40B4-BE49-F238E27FC236}">
                <a16:creationId xmlns:a16="http://schemas.microsoft.com/office/drawing/2014/main" id="{8C22E73E-1E32-E5BB-82DE-41B5B3149494}"/>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Tree>
    <p:extLst>
      <p:ext uri="{BB962C8B-B14F-4D97-AF65-F5344CB8AC3E}">
        <p14:creationId xmlns:p14="http://schemas.microsoft.com/office/powerpoint/2010/main" val="768029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0DE86-BDD3-E06B-FA8D-EC1075FF9113}"/>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E4CE830-5011-44DD-CACF-1B3AD4D06BA5}"/>
              </a:ext>
            </a:extLst>
          </p:cNvPr>
          <p:cNvSpPr>
            <a:spLocks noGrp="1"/>
          </p:cNvSpPr>
          <p:nvPr>
            <p:ph type="sldNum" sz="quarter" idx="12"/>
          </p:nvPr>
        </p:nvSpPr>
        <p:spPr/>
        <p:txBody>
          <a:bodyPr/>
          <a:lstStyle/>
          <a:p>
            <a:fld id="{6D22F896-40B5-4ADD-8801-0D06FADFA095}" type="slidenum">
              <a:rPr lang="en-US" smtClean="0"/>
              <a:pPr/>
              <a:t>20</a:t>
            </a:fld>
            <a:endParaRPr lang="en-US" dirty="0"/>
          </a:p>
        </p:txBody>
      </p:sp>
      <p:sp>
        <p:nvSpPr>
          <p:cNvPr id="2" name="Title 1">
            <a:extLst>
              <a:ext uri="{FF2B5EF4-FFF2-40B4-BE49-F238E27FC236}">
                <a16:creationId xmlns:a16="http://schemas.microsoft.com/office/drawing/2014/main" id="{CE6D8FD0-1E8F-56CC-83FE-E9DAE28BC75E}"/>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11" name="TextBox 10">
            <a:extLst>
              <a:ext uri="{FF2B5EF4-FFF2-40B4-BE49-F238E27FC236}">
                <a16:creationId xmlns:a16="http://schemas.microsoft.com/office/drawing/2014/main" id="{22008334-F5D2-D8B8-03C9-95972893F94E}"/>
              </a:ext>
            </a:extLst>
          </p:cNvPr>
          <p:cNvSpPr txBox="1"/>
          <p:nvPr/>
        </p:nvSpPr>
        <p:spPr>
          <a:xfrm>
            <a:off x="943728" y="1270"/>
            <a:ext cx="6181164" cy="454292"/>
          </a:xfrm>
          <a:prstGeom prst="rect">
            <a:avLst/>
          </a:prstGeom>
          <a:noFill/>
        </p:spPr>
        <p:txBody>
          <a:bodyPr wrap="square">
            <a:spAutoFit/>
          </a:bodyPr>
          <a:lstStyle/>
          <a:p>
            <a:pPr algn="ctr">
              <a:lnSpc>
                <a:spcPct val="150000"/>
              </a:lnSpc>
            </a:pPr>
            <a:r>
              <a:rPr lang="en-US" b="1" dirty="0"/>
              <a:t>Write Information Program</a:t>
            </a:r>
            <a:endParaRPr lang="en-IN" sz="1800" b="1" dirty="0"/>
          </a:p>
        </p:txBody>
      </p:sp>
      <p:sp>
        <p:nvSpPr>
          <p:cNvPr id="5" name="TextBox 4">
            <a:extLst>
              <a:ext uri="{FF2B5EF4-FFF2-40B4-BE49-F238E27FC236}">
                <a16:creationId xmlns:a16="http://schemas.microsoft.com/office/drawing/2014/main" id="{38E65D67-AC88-EEA1-9250-58417A580A6C}"/>
              </a:ext>
            </a:extLst>
          </p:cNvPr>
          <p:cNvSpPr txBox="1"/>
          <p:nvPr/>
        </p:nvSpPr>
        <p:spPr>
          <a:xfrm>
            <a:off x="-35858" y="0"/>
            <a:ext cx="6131858" cy="6914713"/>
          </a:xfrm>
          <a:prstGeom prst="rect">
            <a:avLst/>
          </a:prstGeom>
          <a:noFill/>
        </p:spPr>
        <p:txBody>
          <a:bodyPr wrap="square">
            <a:spAutoFit/>
          </a:bodyPr>
          <a:lstStyle/>
          <a:p>
            <a:pPr>
              <a:lnSpc>
                <a:spcPts val="1425"/>
              </a:lnSpc>
            </a:pPr>
            <a:r>
              <a:rPr lang="en-IN" sz="1200" b="0" dirty="0">
                <a:solidFill>
                  <a:srgbClr val="728E00"/>
                </a:solidFill>
                <a:effectLst/>
                <a:latin typeface="Consolas" panose="020B0609020204030204" pitchFamily="49" charset="0"/>
              </a:rPr>
              <a:t>#include</a:t>
            </a:r>
            <a:r>
              <a:rPr lang="en-IN" sz="1200" b="0" dirty="0">
                <a:solidFill>
                  <a:srgbClr val="4E5B61"/>
                </a:solidFill>
                <a:effectLst/>
                <a:latin typeface="Consolas" panose="020B0609020204030204" pitchFamily="49" charset="0"/>
              </a:rPr>
              <a:t> </a:t>
            </a:r>
            <a:r>
              <a:rPr lang="en-IN" sz="1200" b="0" dirty="0">
                <a:solidFill>
                  <a:srgbClr val="005C5F"/>
                </a:solidFill>
                <a:effectLst/>
                <a:latin typeface="Consolas" panose="020B0609020204030204" pitchFamily="49" charset="0"/>
              </a:rPr>
              <a:t>&lt;</a:t>
            </a:r>
            <a:r>
              <a:rPr lang="en-IN" sz="1200" b="0" dirty="0" err="1">
                <a:solidFill>
                  <a:srgbClr val="005C5F"/>
                </a:solidFill>
                <a:effectLst/>
                <a:latin typeface="Consolas" panose="020B0609020204030204" pitchFamily="49" charset="0"/>
              </a:rPr>
              <a:t>SPI.h</a:t>
            </a:r>
            <a:r>
              <a:rPr lang="en-IN" sz="1200" b="0" dirty="0">
                <a:solidFill>
                  <a:srgbClr val="005C5F"/>
                </a:solidFill>
                <a:effectLst/>
                <a:latin typeface="Consolas" panose="020B0609020204030204" pitchFamily="49" charset="0"/>
              </a:rPr>
              <a:t>&gt;</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728E00"/>
                </a:solidFill>
                <a:effectLst/>
                <a:latin typeface="Consolas" panose="020B0609020204030204" pitchFamily="49" charset="0"/>
              </a:rPr>
              <a:t>#include</a:t>
            </a:r>
            <a:r>
              <a:rPr lang="en-IN" sz="1200" b="0" dirty="0">
                <a:solidFill>
                  <a:srgbClr val="4E5B61"/>
                </a:solidFill>
                <a:effectLst/>
                <a:latin typeface="Consolas" panose="020B0609020204030204" pitchFamily="49" charset="0"/>
              </a:rPr>
              <a:t> </a:t>
            </a:r>
            <a:r>
              <a:rPr lang="en-IN" sz="1200" b="0" dirty="0">
                <a:solidFill>
                  <a:srgbClr val="005C5F"/>
                </a:solidFill>
                <a:effectLst/>
                <a:latin typeface="Consolas" panose="020B0609020204030204" pitchFamily="49" charset="0"/>
              </a:rPr>
              <a:t>&lt;MFRC522.h&gt;</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728E00"/>
                </a:solidFill>
                <a:effectLst/>
                <a:latin typeface="Consolas" panose="020B0609020204030204" pitchFamily="49" charset="0"/>
              </a:rPr>
              <a:t>#define</a:t>
            </a:r>
            <a:r>
              <a:rPr lang="en-IN" sz="1200" b="0" dirty="0">
                <a:solidFill>
                  <a:srgbClr val="4E5B61"/>
                </a:solidFill>
                <a:effectLst/>
                <a:latin typeface="Consolas" panose="020B0609020204030204" pitchFamily="49" charset="0"/>
              </a:rPr>
              <a:t> </a:t>
            </a:r>
            <a:r>
              <a:rPr lang="en-IN" sz="1200" b="0" dirty="0">
                <a:solidFill>
                  <a:srgbClr val="D35400"/>
                </a:solidFill>
                <a:effectLst/>
                <a:latin typeface="Consolas" panose="020B0609020204030204" pitchFamily="49" charset="0"/>
              </a:rPr>
              <a:t>RST_PIN</a:t>
            </a:r>
            <a:r>
              <a:rPr lang="en-IN" sz="1200" b="0" dirty="0">
                <a:solidFill>
                  <a:srgbClr val="4E5B61"/>
                </a:solidFill>
                <a:effectLst/>
                <a:latin typeface="Consolas" panose="020B0609020204030204" pitchFamily="49" charset="0"/>
              </a:rPr>
              <a:t>         </a:t>
            </a:r>
            <a:r>
              <a:rPr lang="en-IN" sz="1200" b="0" dirty="0">
                <a:solidFill>
                  <a:srgbClr val="005C5F"/>
                </a:solidFill>
                <a:effectLst/>
                <a:latin typeface="Consolas" panose="020B0609020204030204" pitchFamily="49" charset="0"/>
              </a:rPr>
              <a:t>9</a:t>
            </a:r>
            <a:r>
              <a:rPr lang="en-IN" sz="1200" b="0" dirty="0">
                <a:solidFill>
                  <a:srgbClr val="4E5B61"/>
                </a:solidFill>
                <a:effectLst/>
                <a:latin typeface="Consolas" panose="020B0609020204030204" pitchFamily="49" charset="0"/>
              </a:rPr>
              <a:t>           </a:t>
            </a:r>
          </a:p>
          <a:p>
            <a:pPr>
              <a:lnSpc>
                <a:spcPts val="1425"/>
              </a:lnSpc>
            </a:pPr>
            <a:r>
              <a:rPr lang="en-IN" sz="1200" b="0" dirty="0">
                <a:solidFill>
                  <a:srgbClr val="728E00"/>
                </a:solidFill>
                <a:effectLst/>
                <a:latin typeface="Consolas" panose="020B0609020204030204" pitchFamily="49" charset="0"/>
              </a:rPr>
              <a:t>#define</a:t>
            </a:r>
            <a:r>
              <a:rPr lang="en-IN" sz="1200" b="0" dirty="0">
                <a:solidFill>
                  <a:srgbClr val="4E5B61"/>
                </a:solidFill>
                <a:effectLst/>
                <a:latin typeface="Consolas" panose="020B0609020204030204" pitchFamily="49" charset="0"/>
              </a:rPr>
              <a:t> </a:t>
            </a:r>
            <a:r>
              <a:rPr lang="en-IN" sz="1200" b="0" dirty="0">
                <a:solidFill>
                  <a:srgbClr val="D35400"/>
                </a:solidFill>
                <a:effectLst/>
                <a:latin typeface="Consolas" panose="020B0609020204030204" pitchFamily="49" charset="0"/>
              </a:rPr>
              <a:t>SS_PIN</a:t>
            </a:r>
            <a:r>
              <a:rPr lang="en-IN" sz="1200" b="0" dirty="0">
                <a:solidFill>
                  <a:srgbClr val="4E5B61"/>
                </a:solidFill>
                <a:effectLst/>
                <a:latin typeface="Consolas" panose="020B0609020204030204" pitchFamily="49" charset="0"/>
              </a:rPr>
              <a:t>          </a:t>
            </a:r>
            <a:r>
              <a:rPr lang="en-IN" sz="1200" b="0" dirty="0">
                <a:solidFill>
                  <a:srgbClr val="005C5F"/>
                </a:solidFill>
                <a:effectLst/>
                <a:latin typeface="Consolas" panose="020B0609020204030204" pitchFamily="49" charset="0"/>
              </a:rPr>
              <a:t>10</a:t>
            </a:r>
            <a:r>
              <a:rPr lang="en-IN" sz="1200" b="0" dirty="0">
                <a:solidFill>
                  <a:srgbClr val="4E5B61"/>
                </a:solidFill>
                <a:effectLst/>
                <a:latin typeface="Consolas" panose="020B0609020204030204" pitchFamily="49" charset="0"/>
              </a:rPr>
              <a:t>         </a:t>
            </a:r>
          </a:p>
          <a:p>
            <a:pPr>
              <a:lnSpc>
                <a:spcPts val="1425"/>
              </a:lnSpc>
            </a:pPr>
            <a:r>
              <a:rPr lang="en-IN" sz="1200" b="0" dirty="0">
                <a:solidFill>
                  <a:srgbClr val="4E5B61"/>
                </a:solidFill>
                <a:effectLst/>
                <a:latin typeface="Consolas" panose="020B0609020204030204" pitchFamily="49" charset="0"/>
              </a:rPr>
              <a:t>MFRC522 </a:t>
            </a:r>
            <a:r>
              <a:rPr lang="en-IN" sz="1200" b="0" dirty="0">
                <a:solidFill>
                  <a:srgbClr val="D35400"/>
                </a:solidFill>
                <a:effectLst/>
                <a:latin typeface="Consolas" panose="020B0609020204030204" pitchFamily="49" charset="0"/>
              </a:rPr>
              <a:t>mfrc522</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SS_PIN, RST_PIN</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p>
          <a:p>
            <a:pPr>
              <a:lnSpc>
                <a:spcPts val="1425"/>
              </a:lnSpc>
            </a:pPr>
            <a:r>
              <a:rPr lang="en-IN" sz="1200" b="0" dirty="0">
                <a:solidFill>
                  <a:srgbClr val="00979D"/>
                </a:solidFill>
                <a:effectLst/>
                <a:latin typeface="Consolas" panose="020B0609020204030204" pitchFamily="49" charset="0"/>
              </a:rPr>
              <a:t>void</a:t>
            </a:r>
            <a:r>
              <a:rPr lang="en-IN" sz="1200" b="0" dirty="0">
                <a:solidFill>
                  <a:srgbClr val="4E5B61"/>
                </a:solidFill>
                <a:effectLst/>
                <a:latin typeface="Consolas" panose="020B0609020204030204" pitchFamily="49" charset="0"/>
              </a:rPr>
              <a:t> </a:t>
            </a:r>
            <a:r>
              <a:rPr lang="en-IN" sz="1200" b="0" dirty="0">
                <a:solidFill>
                  <a:srgbClr val="D35400"/>
                </a:solidFill>
                <a:effectLst/>
                <a:latin typeface="Consolas" panose="020B0609020204030204" pitchFamily="49" charset="0"/>
              </a:rPr>
              <a:t>setup</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4E5B61"/>
                </a:solidFill>
                <a:effectLst/>
                <a:latin typeface="Consolas" panose="020B0609020204030204" pitchFamily="49" charset="0"/>
              </a:rPr>
              <a:t>  </a:t>
            </a:r>
            <a:r>
              <a:rPr lang="en-IN" sz="1200" b="0" dirty="0" err="1">
                <a:solidFill>
                  <a:srgbClr val="D35400"/>
                </a:solidFill>
                <a:effectLst/>
                <a:latin typeface="Consolas" panose="020B0609020204030204" pitchFamily="49" charset="0"/>
              </a:rPr>
              <a:t>Serial</a:t>
            </a:r>
            <a:r>
              <a:rPr lang="en-IN" sz="1200" b="0" dirty="0" err="1">
                <a:solidFill>
                  <a:srgbClr val="4E5B61"/>
                </a:solidFill>
                <a:effectLst/>
                <a:latin typeface="Consolas" panose="020B0609020204030204" pitchFamily="49" charset="0"/>
              </a:rPr>
              <a:t>.</a:t>
            </a:r>
            <a:r>
              <a:rPr lang="en-IN" sz="1200" b="0" dirty="0" err="1">
                <a:solidFill>
                  <a:srgbClr val="D35400"/>
                </a:solidFill>
                <a:effectLst/>
                <a:latin typeface="Consolas" panose="020B0609020204030204" pitchFamily="49" charset="0"/>
              </a:rPr>
              <a:t>begin</a:t>
            </a:r>
            <a:r>
              <a:rPr lang="en-IN" sz="1200" b="0" dirty="0">
                <a:solidFill>
                  <a:srgbClr val="434F54"/>
                </a:solidFill>
                <a:effectLst/>
                <a:latin typeface="Consolas" panose="020B0609020204030204" pitchFamily="49" charset="0"/>
              </a:rPr>
              <a:t>(</a:t>
            </a:r>
            <a:r>
              <a:rPr lang="en-IN" sz="1200" b="0" dirty="0">
                <a:solidFill>
                  <a:srgbClr val="005C5F"/>
                </a:solidFill>
                <a:effectLst/>
                <a:latin typeface="Consolas" panose="020B0609020204030204" pitchFamily="49" charset="0"/>
              </a:rPr>
              <a:t>9600</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p>
          <a:p>
            <a:pPr>
              <a:lnSpc>
                <a:spcPts val="1425"/>
              </a:lnSpc>
            </a:pPr>
            <a:r>
              <a:rPr lang="en-IN" sz="1200" b="0" dirty="0">
                <a:solidFill>
                  <a:srgbClr val="4E5B61"/>
                </a:solidFill>
                <a:effectLst/>
                <a:latin typeface="Consolas" panose="020B0609020204030204" pitchFamily="49" charset="0"/>
              </a:rPr>
              <a:t>  </a:t>
            </a:r>
            <a:r>
              <a:rPr lang="en-IN" sz="1200" b="0" dirty="0" err="1">
                <a:solidFill>
                  <a:srgbClr val="D35400"/>
                </a:solidFill>
                <a:effectLst/>
                <a:latin typeface="Consolas" panose="020B0609020204030204" pitchFamily="49" charset="0"/>
              </a:rPr>
              <a:t>SPI</a:t>
            </a:r>
            <a:r>
              <a:rPr lang="en-IN" sz="1200" b="0" dirty="0" err="1">
                <a:solidFill>
                  <a:srgbClr val="4E5B61"/>
                </a:solidFill>
                <a:effectLst/>
                <a:latin typeface="Consolas" panose="020B0609020204030204" pitchFamily="49" charset="0"/>
              </a:rPr>
              <a:t>.</a:t>
            </a:r>
            <a:r>
              <a:rPr lang="en-IN" sz="1200" b="0" dirty="0" err="1">
                <a:solidFill>
                  <a:srgbClr val="D35400"/>
                </a:solidFill>
                <a:effectLst/>
                <a:latin typeface="Consolas" panose="020B0609020204030204" pitchFamily="49" charset="0"/>
              </a:rPr>
              <a:t>begin</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p>
          <a:p>
            <a:pPr>
              <a:lnSpc>
                <a:spcPts val="1425"/>
              </a:lnSpc>
            </a:pPr>
            <a:r>
              <a:rPr lang="en-IN" sz="1200" b="0" dirty="0">
                <a:solidFill>
                  <a:srgbClr val="4E5B61"/>
                </a:solidFill>
                <a:effectLst/>
                <a:latin typeface="Consolas" panose="020B0609020204030204" pitchFamily="49" charset="0"/>
              </a:rPr>
              <a:t>  </a:t>
            </a:r>
            <a:r>
              <a:rPr lang="en-IN" sz="1200" b="0" dirty="0">
                <a:solidFill>
                  <a:srgbClr val="D35400"/>
                </a:solidFill>
                <a:effectLst/>
                <a:latin typeface="Consolas" panose="020B0609020204030204" pitchFamily="49" charset="0"/>
              </a:rPr>
              <a:t>mfrc522</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PCD_Init</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p>
          <a:p>
            <a:pPr>
              <a:lnSpc>
                <a:spcPts val="1425"/>
              </a:lnSpc>
            </a:pPr>
            <a:r>
              <a:rPr lang="en-IN" sz="1200" b="0" dirty="0">
                <a:solidFill>
                  <a:srgbClr val="4E5B61"/>
                </a:solidFill>
                <a:effectLst/>
                <a:latin typeface="Consolas" panose="020B0609020204030204" pitchFamily="49" charset="0"/>
              </a:rPr>
              <a:t>  </a:t>
            </a:r>
            <a:r>
              <a:rPr lang="en-IN" sz="1200" b="0" dirty="0" err="1">
                <a:solidFill>
                  <a:srgbClr val="D35400"/>
                </a:solidFill>
                <a:effectLst/>
                <a:latin typeface="Consolas" panose="020B0609020204030204" pitchFamily="49" charset="0"/>
              </a:rPr>
              <a:t>Serial</a:t>
            </a:r>
            <a:r>
              <a:rPr lang="en-IN" sz="1200" b="0" dirty="0" err="1">
                <a:solidFill>
                  <a:srgbClr val="4E5B61"/>
                </a:solidFill>
                <a:effectLst/>
                <a:latin typeface="Consolas" panose="020B0609020204030204" pitchFamily="49" charset="0"/>
              </a:rPr>
              <a:t>.</a:t>
            </a:r>
            <a:r>
              <a:rPr lang="en-IN" sz="1200" b="0" dirty="0" err="1">
                <a:solidFill>
                  <a:srgbClr val="D35400"/>
                </a:solidFill>
                <a:effectLst/>
                <a:latin typeface="Consolas" panose="020B0609020204030204" pitchFamily="49" charset="0"/>
              </a:rPr>
              <a:t>println</a:t>
            </a:r>
            <a:r>
              <a:rPr lang="en-IN" sz="1200" b="0" dirty="0">
                <a:solidFill>
                  <a:srgbClr val="434F54"/>
                </a:solidFill>
                <a:effectLst/>
                <a:latin typeface="Consolas" panose="020B0609020204030204" pitchFamily="49" charset="0"/>
              </a:rPr>
              <a:t>(</a:t>
            </a:r>
            <a:r>
              <a:rPr lang="en-IN" sz="1200" b="0" dirty="0">
                <a:solidFill>
                  <a:srgbClr val="D35400"/>
                </a:solidFill>
                <a:effectLst/>
                <a:latin typeface="Consolas" panose="020B0609020204030204" pitchFamily="49" charset="0"/>
              </a:rPr>
              <a:t>F</a:t>
            </a:r>
            <a:r>
              <a:rPr lang="en-IN" sz="1200" b="0" dirty="0">
                <a:solidFill>
                  <a:srgbClr val="434F54"/>
                </a:solidFill>
                <a:effectLst/>
                <a:latin typeface="Consolas" panose="020B0609020204030204" pitchFamily="49" charset="0"/>
              </a:rPr>
              <a:t>(</a:t>
            </a:r>
            <a:r>
              <a:rPr lang="en-IN" sz="1200" b="0" dirty="0">
                <a:solidFill>
                  <a:srgbClr val="005C5F"/>
                </a:solidFill>
                <a:effectLst/>
                <a:latin typeface="Consolas" panose="020B0609020204030204" pitchFamily="49" charset="0"/>
              </a:rPr>
              <a:t>"Write personal data on a MIFARE PICC "</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a:t>
            </a:r>
          </a:p>
          <a:p>
            <a:pPr>
              <a:lnSpc>
                <a:spcPts val="1425"/>
              </a:lnSpc>
            </a:pPr>
            <a:r>
              <a:rPr lang="en-IN" sz="1200" b="0" dirty="0">
                <a:solidFill>
                  <a:srgbClr val="434F54"/>
                </a:solidFill>
                <a:effectLst/>
                <a:latin typeface="Consolas" panose="020B0609020204030204" pitchFamily="49" charset="0"/>
              </a:rPr>
              <a:t>}</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00979D"/>
                </a:solidFill>
                <a:effectLst/>
                <a:latin typeface="Consolas" panose="020B0609020204030204" pitchFamily="49" charset="0"/>
              </a:rPr>
              <a:t>void</a:t>
            </a:r>
            <a:r>
              <a:rPr lang="en-IN" sz="1200" b="0" dirty="0">
                <a:solidFill>
                  <a:srgbClr val="4E5B61"/>
                </a:solidFill>
                <a:effectLst/>
                <a:latin typeface="Consolas" panose="020B0609020204030204" pitchFamily="49" charset="0"/>
              </a:rPr>
              <a:t> </a:t>
            </a:r>
            <a:r>
              <a:rPr lang="en-IN" sz="1200" b="0" dirty="0">
                <a:solidFill>
                  <a:srgbClr val="D35400"/>
                </a:solidFill>
                <a:effectLst/>
                <a:latin typeface="Consolas" panose="020B0609020204030204" pitchFamily="49" charset="0"/>
              </a:rPr>
              <a:t>loop</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4E5B61"/>
                </a:solidFill>
                <a:effectLst/>
                <a:latin typeface="Consolas" panose="020B0609020204030204" pitchFamily="49" charset="0"/>
              </a:rPr>
              <a:t>  MFRC522::</a:t>
            </a:r>
            <a:r>
              <a:rPr lang="en-IN" sz="1200" b="0" dirty="0" err="1">
                <a:solidFill>
                  <a:srgbClr val="4E5B61"/>
                </a:solidFill>
                <a:effectLst/>
                <a:latin typeface="Consolas" panose="020B0609020204030204" pitchFamily="49" charset="0"/>
              </a:rPr>
              <a:t>MIFARE_Key</a:t>
            </a:r>
            <a:r>
              <a:rPr lang="en-IN" sz="1200" b="0" dirty="0">
                <a:solidFill>
                  <a:srgbClr val="4E5B61"/>
                </a:solidFill>
                <a:effectLst/>
                <a:latin typeface="Consolas" panose="020B0609020204030204" pitchFamily="49" charset="0"/>
              </a:rPr>
              <a:t> key;</a:t>
            </a:r>
          </a:p>
          <a:p>
            <a:pPr>
              <a:lnSpc>
                <a:spcPts val="1425"/>
              </a:lnSpc>
            </a:pPr>
            <a:r>
              <a:rPr lang="en-IN" sz="1200" b="0" dirty="0">
                <a:solidFill>
                  <a:srgbClr val="4E5B61"/>
                </a:solidFill>
                <a:effectLst/>
                <a:latin typeface="Consolas" panose="020B0609020204030204" pitchFamily="49" charset="0"/>
              </a:rPr>
              <a:t>  </a:t>
            </a:r>
            <a:r>
              <a:rPr lang="en-IN" sz="1200" b="0" dirty="0">
                <a:solidFill>
                  <a:srgbClr val="728E00"/>
                </a:solidFill>
                <a:effectLst/>
                <a:latin typeface="Consolas" panose="020B0609020204030204" pitchFamily="49" charset="0"/>
              </a:rPr>
              <a:t>for</a:t>
            </a: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byte </a:t>
            </a:r>
            <a:r>
              <a:rPr lang="en-IN" sz="1200" b="0" dirty="0" err="1">
                <a:solidFill>
                  <a:srgbClr val="4E5B61"/>
                </a:solidFill>
                <a:effectLst/>
                <a:latin typeface="Consolas" panose="020B0609020204030204" pitchFamily="49" charset="0"/>
              </a:rPr>
              <a:t>i</a:t>
            </a:r>
            <a:r>
              <a:rPr lang="en-IN" sz="1200" b="0" dirty="0">
                <a:solidFill>
                  <a:srgbClr val="4E5B61"/>
                </a:solidFill>
                <a:effectLst/>
                <a:latin typeface="Consolas" panose="020B0609020204030204" pitchFamily="49" charset="0"/>
              </a:rPr>
              <a:t> = </a:t>
            </a:r>
            <a:r>
              <a:rPr lang="en-IN" sz="1200" b="0" dirty="0">
                <a:solidFill>
                  <a:srgbClr val="005C5F"/>
                </a:solidFill>
                <a:effectLst/>
                <a:latin typeface="Consolas" panose="020B0609020204030204" pitchFamily="49" charset="0"/>
              </a:rPr>
              <a:t>0</a:t>
            </a:r>
            <a:r>
              <a:rPr lang="en-IN" sz="1200" b="0" dirty="0">
                <a:solidFill>
                  <a:srgbClr val="4E5B61"/>
                </a:solidFill>
                <a:effectLst/>
                <a:latin typeface="Consolas" panose="020B0609020204030204" pitchFamily="49" charset="0"/>
              </a:rPr>
              <a:t>; </a:t>
            </a:r>
            <a:r>
              <a:rPr lang="en-IN" sz="1200" b="0" dirty="0" err="1">
                <a:solidFill>
                  <a:srgbClr val="4E5B61"/>
                </a:solidFill>
                <a:effectLst/>
                <a:latin typeface="Consolas" panose="020B0609020204030204" pitchFamily="49" charset="0"/>
              </a:rPr>
              <a:t>i</a:t>
            </a:r>
            <a:r>
              <a:rPr lang="en-IN" sz="1200" b="0" dirty="0">
                <a:solidFill>
                  <a:srgbClr val="4E5B61"/>
                </a:solidFill>
                <a:effectLst/>
                <a:latin typeface="Consolas" panose="020B0609020204030204" pitchFamily="49" charset="0"/>
              </a:rPr>
              <a:t> &lt; </a:t>
            </a:r>
            <a:r>
              <a:rPr lang="en-IN" sz="1200" b="0" dirty="0">
                <a:solidFill>
                  <a:srgbClr val="005C5F"/>
                </a:solidFill>
                <a:effectLst/>
                <a:latin typeface="Consolas" panose="020B0609020204030204" pitchFamily="49" charset="0"/>
              </a:rPr>
              <a:t>6</a:t>
            </a:r>
            <a:r>
              <a:rPr lang="en-IN" sz="1200" b="0" dirty="0">
                <a:solidFill>
                  <a:srgbClr val="4E5B61"/>
                </a:solidFill>
                <a:effectLst/>
                <a:latin typeface="Consolas" panose="020B0609020204030204" pitchFamily="49" charset="0"/>
              </a:rPr>
              <a:t>; </a:t>
            </a:r>
            <a:r>
              <a:rPr lang="en-IN" sz="1200" b="0" dirty="0" err="1">
                <a:solidFill>
                  <a:srgbClr val="4E5B61"/>
                </a:solidFill>
                <a:effectLst/>
                <a:latin typeface="Consolas" panose="020B0609020204030204" pitchFamily="49" charset="0"/>
              </a:rPr>
              <a:t>i</a:t>
            </a:r>
            <a:r>
              <a:rPr lang="en-IN" sz="1200" b="0" dirty="0">
                <a:solidFill>
                  <a:srgbClr val="4E5B61"/>
                </a:solidFill>
                <a:effectLst/>
                <a:latin typeface="Consolas" panose="020B0609020204030204" pitchFamily="49" charset="0"/>
              </a:rPr>
              <a:t>++</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p>
          <a:p>
            <a:pPr>
              <a:lnSpc>
                <a:spcPts val="1425"/>
              </a:lnSpc>
            </a:pPr>
            <a:r>
              <a:rPr lang="en-IN" sz="1200" b="0" dirty="0">
                <a:solidFill>
                  <a:srgbClr val="4E5B61"/>
                </a:solidFill>
                <a:effectLst/>
                <a:latin typeface="Consolas" panose="020B0609020204030204" pitchFamily="49" charset="0"/>
              </a:rPr>
              <a:t>  </a:t>
            </a:r>
            <a:r>
              <a:rPr lang="en-IN" sz="1200" b="0" dirty="0" err="1">
                <a:solidFill>
                  <a:srgbClr val="D35400"/>
                </a:solidFill>
                <a:effectLst/>
                <a:latin typeface="Consolas" panose="020B0609020204030204" pitchFamily="49" charset="0"/>
              </a:rPr>
              <a:t>key</a:t>
            </a:r>
            <a:r>
              <a:rPr lang="en-IN" sz="1200" b="0" dirty="0" err="1">
                <a:solidFill>
                  <a:srgbClr val="4E5B61"/>
                </a:solidFill>
                <a:effectLst/>
                <a:latin typeface="Consolas" panose="020B0609020204030204" pitchFamily="49" charset="0"/>
              </a:rPr>
              <a:t>.</a:t>
            </a:r>
            <a:r>
              <a:rPr lang="en-IN" sz="1200" b="0" dirty="0" err="1">
                <a:solidFill>
                  <a:srgbClr val="D35400"/>
                </a:solidFill>
                <a:effectLst/>
                <a:latin typeface="Consolas" panose="020B0609020204030204" pitchFamily="49" charset="0"/>
              </a:rPr>
              <a:t>keyByte</a:t>
            </a:r>
            <a:r>
              <a:rPr lang="en-IN" sz="1200" b="0" dirty="0">
                <a:solidFill>
                  <a:srgbClr val="4E5B61"/>
                </a:solidFill>
                <a:effectLst/>
                <a:latin typeface="Consolas" panose="020B0609020204030204" pitchFamily="49" charset="0"/>
              </a:rPr>
              <a:t>[</a:t>
            </a:r>
            <a:r>
              <a:rPr lang="en-IN" sz="1200" b="0" dirty="0" err="1">
                <a:solidFill>
                  <a:srgbClr val="4E5B61"/>
                </a:solidFill>
                <a:effectLst/>
                <a:latin typeface="Consolas" panose="020B0609020204030204" pitchFamily="49" charset="0"/>
              </a:rPr>
              <a:t>i</a:t>
            </a:r>
            <a:r>
              <a:rPr lang="en-IN" sz="1200" b="0" dirty="0">
                <a:solidFill>
                  <a:srgbClr val="4E5B61"/>
                </a:solidFill>
                <a:effectLst/>
                <a:latin typeface="Consolas" panose="020B0609020204030204" pitchFamily="49" charset="0"/>
              </a:rPr>
              <a:t>] = 0x</a:t>
            </a:r>
            <a:r>
              <a:rPr lang="en-IN" sz="1200" b="0" dirty="0">
                <a:solidFill>
                  <a:srgbClr val="005C5F"/>
                </a:solidFill>
                <a:effectLst/>
                <a:latin typeface="Consolas" panose="020B0609020204030204" pitchFamily="49" charset="0"/>
              </a:rPr>
              <a:t>FF</a:t>
            </a:r>
            <a:r>
              <a:rPr lang="en-IN" sz="1200" b="0" dirty="0">
                <a:solidFill>
                  <a:srgbClr val="4E5B61"/>
                </a:solidFill>
                <a:effectLst/>
                <a:latin typeface="Consolas" panose="020B0609020204030204" pitchFamily="49" charset="0"/>
              </a:rPr>
              <a:t>;</a:t>
            </a:r>
          </a:p>
          <a:p>
            <a:pPr>
              <a:lnSpc>
                <a:spcPts val="1425"/>
              </a:lnSpc>
            </a:pPr>
            <a:r>
              <a:rPr lang="en-IN" sz="1200" b="0" dirty="0">
                <a:solidFill>
                  <a:srgbClr val="4E5B61"/>
                </a:solidFill>
                <a:effectLst/>
                <a:latin typeface="Consolas" panose="020B0609020204030204" pitchFamily="49" charset="0"/>
              </a:rPr>
              <a:t>  </a:t>
            </a:r>
            <a:r>
              <a:rPr lang="en-IN" sz="1200" b="0" dirty="0">
                <a:solidFill>
                  <a:srgbClr val="728E00"/>
                </a:solidFill>
                <a:effectLst/>
                <a:latin typeface="Consolas" panose="020B0609020204030204" pitchFamily="49" charset="0"/>
              </a:rPr>
              <a:t>if</a:t>
            </a: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 </a:t>
            </a:r>
            <a:r>
              <a:rPr lang="en-IN" sz="1200" b="0" dirty="0">
                <a:solidFill>
                  <a:srgbClr val="D35400"/>
                </a:solidFill>
                <a:effectLst/>
                <a:latin typeface="Consolas" panose="020B0609020204030204" pitchFamily="49" charset="0"/>
              </a:rPr>
              <a:t>mfrc522</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PICC_IsNewCardPresent</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4E5B61"/>
                </a:solidFill>
                <a:effectLst/>
                <a:latin typeface="Consolas" panose="020B0609020204030204" pitchFamily="49" charset="0"/>
              </a:rPr>
              <a:t>    </a:t>
            </a:r>
            <a:r>
              <a:rPr lang="en-IN" sz="1200" b="0" dirty="0">
                <a:solidFill>
                  <a:srgbClr val="728E00"/>
                </a:solidFill>
                <a:effectLst/>
                <a:latin typeface="Consolas" panose="020B0609020204030204" pitchFamily="49" charset="0"/>
              </a:rPr>
              <a:t>return</a:t>
            </a:r>
            <a:r>
              <a:rPr lang="en-IN" sz="1200" b="0" dirty="0">
                <a:solidFill>
                  <a:srgbClr val="4E5B61"/>
                </a:solidFill>
                <a:effectLst/>
                <a:latin typeface="Consolas" panose="020B0609020204030204" pitchFamily="49" charset="0"/>
              </a:rPr>
              <a:t>;</a:t>
            </a:r>
          </a:p>
          <a:p>
            <a:pPr>
              <a:lnSpc>
                <a:spcPts val="1425"/>
              </a:lnSpc>
            </a:pP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4E5B61"/>
                </a:solidFill>
                <a:effectLst/>
                <a:latin typeface="Consolas" panose="020B0609020204030204" pitchFamily="49" charset="0"/>
              </a:rPr>
              <a:t>  </a:t>
            </a:r>
            <a:r>
              <a:rPr lang="en-IN" sz="1200" b="0" dirty="0">
                <a:solidFill>
                  <a:srgbClr val="728E00"/>
                </a:solidFill>
                <a:effectLst/>
                <a:latin typeface="Consolas" panose="020B0609020204030204" pitchFamily="49" charset="0"/>
              </a:rPr>
              <a:t>if</a:t>
            </a: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 </a:t>
            </a:r>
            <a:r>
              <a:rPr lang="en-IN" sz="1200" b="0" dirty="0">
                <a:solidFill>
                  <a:srgbClr val="D35400"/>
                </a:solidFill>
                <a:effectLst/>
                <a:latin typeface="Consolas" panose="020B0609020204030204" pitchFamily="49" charset="0"/>
              </a:rPr>
              <a:t>mfrc522</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PICC_ReadCardSerial</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4E5B61"/>
                </a:solidFill>
                <a:effectLst/>
                <a:latin typeface="Consolas" panose="020B0609020204030204" pitchFamily="49" charset="0"/>
              </a:rPr>
              <a:t>    </a:t>
            </a:r>
            <a:r>
              <a:rPr lang="en-IN" sz="1200" b="0" dirty="0">
                <a:solidFill>
                  <a:srgbClr val="728E00"/>
                </a:solidFill>
                <a:effectLst/>
                <a:latin typeface="Consolas" panose="020B0609020204030204" pitchFamily="49" charset="0"/>
              </a:rPr>
              <a:t>return</a:t>
            </a:r>
            <a:r>
              <a:rPr lang="en-IN" sz="1200" b="0" dirty="0">
                <a:solidFill>
                  <a:srgbClr val="4E5B61"/>
                </a:solidFill>
                <a:effectLst/>
                <a:latin typeface="Consolas" panose="020B0609020204030204" pitchFamily="49" charset="0"/>
              </a:rPr>
              <a:t>;</a:t>
            </a:r>
          </a:p>
          <a:p>
            <a:pPr>
              <a:lnSpc>
                <a:spcPts val="1425"/>
              </a:lnSpc>
            </a:pP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4E5B61"/>
                </a:solidFill>
                <a:effectLst/>
                <a:latin typeface="Consolas" panose="020B0609020204030204" pitchFamily="49" charset="0"/>
              </a:rPr>
              <a:t>  </a:t>
            </a:r>
            <a:r>
              <a:rPr lang="en-IN" sz="1200" b="0" dirty="0" err="1">
                <a:solidFill>
                  <a:srgbClr val="D35400"/>
                </a:solidFill>
                <a:effectLst/>
                <a:latin typeface="Consolas" panose="020B0609020204030204" pitchFamily="49" charset="0"/>
              </a:rPr>
              <a:t>Serial</a:t>
            </a:r>
            <a:r>
              <a:rPr lang="en-IN" sz="1200" b="0" dirty="0" err="1">
                <a:solidFill>
                  <a:srgbClr val="4E5B61"/>
                </a:solidFill>
                <a:effectLst/>
                <a:latin typeface="Consolas" panose="020B0609020204030204" pitchFamily="49" charset="0"/>
              </a:rPr>
              <a:t>.</a:t>
            </a:r>
            <a:r>
              <a:rPr lang="en-IN" sz="1200" b="0" dirty="0" err="1">
                <a:solidFill>
                  <a:srgbClr val="D35400"/>
                </a:solidFill>
                <a:effectLst/>
                <a:latin typeface="Consolas" panose="020B0609020204030204" pitchFamily="49" charset="0"/>
              </a:rPr>
              <a:t>print</a:t>
            </a:r>
            <a:r>
              <a:rPr lang="en-IN" sz="1200" b="0" dirty="0">
                <a:solidFill>
                  <a:srgbClr val="434F54"/>
                </a:solidFill>
                <a:effectLst/>
                <a:latin typeface="Consolas" panose="020B0609020204030204" pitchFamily="49" charset="0"/>
              </a:rPr>
              <a:t>(</a:t>
            </a:r>
            <a:r>
              <a:rPr lang="en-IN" sz="1200" b="0" dirty="0">
                <a:solidFill>
                  <a:srgbClr val="D35400"/>
                </a:solidFill>
                <a:effectLst/>
                <a:latin typeface="Consolas" panose="020B0609020204030204" pitchFamily="49" charset="0"/>
              </a:rPr>
              <a:t>F</a:t>
            </a:r>
            <a:r>
              <a:rPr lang="en-IN" sz="1200" b="0" dirty="0">
                <a:solidFill>
                  <a:srgbClr val="434F54"/>
                </a:solidFill>
                <a:effectLst/>
                <a:latin typeface="Consolas" panose="020B0609020204030204" pitchFamily="49" charset="0"/>
              </a:rPr>
              <a:t>(</a:t>
            </a:r>
            <a:r>
              <a:rPr lang="en-IN" sz="1200" b="0" dirty="0">
                <a:solidFill>
                  <a:srgbClr val="005C5F"/>
                </a:solidFill>
                <a:effectLst/>
                <a:latin typeface="Consolas" panose="020B0609020204030204" pitchFamily="49" charset="0"/>
              </a:rPr>
              <a:t>"Card UID:"</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p>
          <a:p>
            <a:pPr>
              <a:lnSpc>
                <a:spcPts val="1425"/>
              </a:lnSpc>
            </a:pPr>
            <a:r>
              <a:rPr lang="en-IN" sz="1200" b="0" dirty="0">
                <a:solidFill>
                  <a:srgbClr val="4E5B61"/>
                </a:solidFill>
                <a:effectLst/>
                <a:latin typeface="Consolas" panose="020B0609020204030204" pitchFamily="49" charset="0"/>
              </a:rPr>
              <a:t>  </a:t>
            </a:r>
            <a:r>
              <a:rPr lang="en-IN" sz="1200" b="0" dirty="0">
                <a:solidFill>
                  <a:srgbClr val="728E00"/>
                </a:solidFill>
                <a:effectLst/>
                <a:latin typeface="Consolas" panose="020B0609020204030204" pitchFamily="49" charset="0"/>
              </a:rPr>
              <a:t>for</a:t>
            </a: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byte </a:t>
            </a:r>
            <a:r>
              <a:rPr lang="en-IN" sz="1200" b="0" dirty="0" err="1">
                <a:solidFill>
                  <a:srgbClr val="4E5B61"/>
                </a:solidFill>
                <a:effectLst/>
                <a:latin typeface="Consolas" panose="020B0609020204030204" pitchFamily="49" charset="0"/>
              </a:rPr>
              <a:t>i</a:t>
            </a:r>
            <a:r>
              <a:rPr lang="en-IN" sz="1200" b="0" dirty="0">
                <a:solidFill>
                  <a:srgbClr val="4E5B61"/>
                </a:solidFill>
                <a:effectLst/>
                <a:latin typeface="Consolas" panose="020B0609020204030204" pitchFamily="49" charset="0"/>
              </a:rPr>
              <a:t> = </a:t>
            </a:r>
            <a:r>
              <a:rPr lang="en-IN" sz="1200" b="0" dirty="0">
                <a:solidFill>
                  <a:srgbClr val="005C5F"/>
                </a:solidFill>
                <a:effectLst/>
                <a:latin typeface="Consolas" panose="020B0609020204030204" pitchFamily="49" charset="0"/>
              </a:rPr>
              <a:t>0</a:t>
            </a:r>
            <a:r>
              <a:rPr lang="en-IN" sz="1200" b="0" dirty="0">
                <a:solidFill>
                  <a:srgbClr val="4E5B61"/>
                </a:solidFill>
                <a:effectLst/>
                <a:latin typeface="Consolas" panose="020B0609020204030204" pitchFamily="49" charset="0"/>
              </a:rPr>
              <a:t>; </a:t>
            </a:r>
            <a:r>
              <a:rPr lang="en-IN" sz="1200" b="0" dirty="0" err="1">
                <a:solidFill>
                  <a:srgbClr val="4E5B61"/>
                </a:solidFill>
                <a:effectLst/>
                <a:latin typeface="Consolas" panose="020B0609020204030204" pitchFamily="49" charset="0"/>
              </a:rPr>
              <a:t>i</a:t>
            </a:r>
            <a:r>
              <a:rPr lang="en-IN" sz="1200" b="0" dirty="0">
                <a:solidFill>
                  <a:srgbClr val="4E5B61"/>
                </a:solidFill>
                <a:effectLst/>
                <a:latin typeface="Consolas" panose="020B0609020204030204" pitchFamily="49" charset="0"/>
              </a:rPr>
              <a:t> &lt; </a:t>
            </a:r>
            <a:r>
              <a:rPr lang="en-IN" sz="1200" b="0" dirty="0">
                <a:solidFill>
                  <a:srgbClr val="D35400"/>
                </a:solidFill>
                <a:effectLst/>
                <a:latin typeface="Consolas" panose="020B0609020204030204" pitchFamily="49" charset="0"/>
              </a:rPr>
              <a:t>mfrc522</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uid</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size</a:t>
            </a:r>
            <a:r>
              <a:rPr lang="en-IN" sz="1200" b="0" dirty="0">
                <a:solidFill>
                  <a:srgbClr val="4E5B61"/>
                </a:solidFill>
                <a:effectLst/>
                <a:latin typeface="Consolas" panose="020B0609020204030204" pitchFamily="49" charset="0"/>
              </a:rPr>
              <a:t>; </a:t>
            </a:r>
            <a:r>
              <a:rPr lang="en-IN" sz="1200" b="0" dirty="0" err="1">
                <a:solidFill>
                  <a:srgbClr val="4E5B61"/>
                </a:solidFill>
                <a:effectLst/>
                <a:latin typeface="Consolas" panose="020B0609020204030204" pitchFamily="49" charset="0"/>
              </a:rPr>
              <a:t>i</a:t>
            </a:r>
            <a:r>
              <a:rPr lang="en-IN" sz="1200" b="0" dirty="0">
                <a:solidFill>
                  <a:srgbClr val="4E5B61"/>
                </a:solidFill>
                <a:effectLst/>
                <a:latin typeface="Consolas" panose="020B0609020204030204" pitchFamily="49" charset="0"/>
              </a:rPr>
              <a:t>++</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4E5B61"/>
                </a:solidFill>
                <a:effectLst/>
                <a:latin typeface="Consolas" panose="020B0609020204030204" pitchFamily="49" charset="0"/>
              </a:rPr>
              <a:t>    </a:t>
            </a:r>
            <a:r>
              <a:rPr lang="en-IN" sz="1200" b="0" dirty="0" err="1">
                <a:solidFill>
                  <a:srgbClr val="D35400"/>
                </a:solidFill>
                <a:effectLst/>
                <a:latin typeface="Consolas" panose="020B0609020204030204" pitchFamily="49" charset="0"/>
              </a:rPr>
              <a:t>Serial</a:t>
            </a:r>
            <a:r>
              <a:rPr lang="en-IN" sz="1200" b="0" dirty="0" err="1">
                <a:solidFill>
                  <a:srgbClr val="4E5B61"/>
                </a:solidFill>
                <a:effectLst/>
                <a:latin typeface="Consolas" panose="020B0609020204030204" pitchFamily="49" charset="0"/>
              </a:rPr>
              <a:t>.</a:t>
            </a:r>
            <a:r>
              <a:rPr lang="en-IN" sz="1200" b="0" dirty="0" err="1">
                <a:solidFill>
                  <a:srgbClr val="D35400"/>
                </a:solidFill>
                <a:effectLst/>
                <a:latin typeface="Consolas" panose="020B0609020204030204" pitchFamily="49" charset="0"/>
              </a:rPr>
              <a:t>print</a:t>
            </a:r>
            <a:r>
              <a:rPr lang="en-IN" sz="1200" b="0" dirty="0">
                <a:solidFill>
                  <a:srgbClr val="434F54"/>
                </a:solidFill>
                <a:effectLst/>
                <a:latin typeface="Consolas" panose="020B0609020204030204" pitchFamily="49" charset="0"/>
              </a:rPr>
              <a:t>(</a:t>
            </a:r>
            <a:r>
              <a:rPr lang="en-IN" sz="1200" b="0" dirty="0">
                <a:solidFill>
                  <a:srgbClr val="D35400"/>
                </a:solidFill>
                <a:effectLst/>
                <a:latin typeface="Consolas" panose="020B0609020204030204" pitchFamily="49" charset="0"/>
              </a:rPr>
              <a:t>mfrc522</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uid</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uidByte</a:t>
            </a:r>
            <a:r>
              <a:rPr lang="en-IN" sz="1200" b="0" dirty="0">
                <a:solidFill>
                  <a:srgbClr val="4E5B61"/>
                </a:solidFill>
                <a:effectLst/>
                <a:latin typeface="Consolas" panose="020B0609020204030204" pitchFamily="49" charset="0"/>
              </a:rPr>
              <a:t>[</a:t>
            </a:r>
            <a:r>
              <a:rPr lang="en-IN" sz="1200" b="0" dirty="0" err="1">
                <a:solidFill>
                  <a:srgbClr val="4E5B61"/>
                </a:solidFill>
                <a:effectLst/>
                <a:latin typeface="Consolas" panose="020B0609020204030204" pitchFamily="49" charset="0"/>
              </a:rPr>
              <a:t>i</a:t>
            </a:r>
            <a:r>
              <a:rPr lang="en-IN" sz="1200" b="0" dirty="0">
                <a:solidFill>
                  <a:srgbClr val="4E5B61"/>
                </a:solidFill>
                <a:effectLst/>
                <a:latin typeface="Consolas" panose="020B0609020204030204" pitchFamily="49" charset="0"/>
              </a:rPr>
              <a:t>] &lt; 0x</a:t>
            </a:r>
            <a:r>
              <a:rPr lang="en-IN" sz="1200" b="0" dirty="0">
                <a:solidFill>
                  <a:srgbClr val="005C5F"/>
                </a:solidFill>
                <a:effectLst/>
                <a:latin typeface="Consolas" panose="020B0609020204030204" pitchFamily="49" charset="0"/>
              </a:rPr>
              <a:t>10</a:t>
            </a:r>
            <a:r>
              <a:rPr lang="en-IN" sz="1200" b="0" dirty="0">
                <a:solidFill>
                  <a:srgbClr val="4E5B61"/>
                </a:solidFill>
                <a:effectLst/>
                <a:latin typeface="Consolas" panose="020B0609020204030204" pitchFamily="49" charset="0"/>
              </a:rPr>
              <a:t> ? </a:t>
            </a:r>
            <a:r>
              <a:rPr lang="en-IN" sz="1200" b="0" dirty="0">
                <a:solidFill>
                  <a:srgbClr val="005C5F"/>
                </a:solidFill>
                <a:effectLst/>
                <a:latin typeface="Consolas" panose="020B0609020204030204" pitchFamily="49" charset="0"/>
              </a:rPr>
              <a:t>" 0"</a:t>
            </a:r>
            <a:r>
              <a:rPr lang="en-IN" sz="1200" b="0" dirty="0">
                <a:solidFill>
                  <a:srgbClr val="4E5B61"/>
                </a:solidFill>
                <a:effectLst/>
                <a:latin typeface="Consolas" panose="020B0609020204030204" pitchFamily="49" charset="0"/>
              </a:rPr>
              <a:t> : </a:t>
            </a:r>
            <a:r>
              <a:rPr lang="en-IN" sz="1200" b="0" dirty="0">
                <a:solidFill>
                  <a:srgbClr val="005C5F"/>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a:t>
            </a:r>
          </a:p>
          <a:p>
            <a:pPr>
              <a:lnSpc>
                <a:spcPts val="1425"/>
              </a:lnSpc>
            </a:pPr>
            <a:r>
              <a:rPr lang="en-IN" sz="1200" b="0" dirty="0">
                <a:solidFill>
                  <a:srgbClr val="4E5B61"/>
                </a:solidFill>
                <a:effectLst/>
                <a:latin typeface="Consolas" panose="020B0609020204030204" pitchFamily="49" charset="0"/>
              </a:rPr>
              <a:t>    </a:t>
            </a:r>
            <a:r>
              <a:rPr lang="en-IN" sz="1200" b="0" dirty="0" err="1">
                <a:solidFill>
                  <a:srgbClr val="D35400"/>
                </a:solidFill>
                <a:effectLst/>
                <a:latin typeface="Consolas" panose="020B0609020204030204" pitchFamily="49" charset="0"/>
              </a:rPr>
              <a:t>Serial</a:t>
            </a:r>
            <a:r>
              <a:rPr lang="en-IN" sz="1200" b="0" dirty="0" err="1">
                <a:solidFill>
                  <a:srgbClr val="4E5B61"/>
                </a:solidFill>
                <a:effectLst/>
                <a:latin typeface="Consolas" panose="020B0609020204030204" pitchFamily="49" charset="0"/>
              </a:rPr>
              <a:t>.</a:t>
            </a:r>
            <a:r>
              <a:rPr lang="en-IN" sz="1200" b="0" dirty="0" err="1">
                <a:solidFill>
                  <a:srgbClr val="D35400"/>
                </a:solidFill>
                <a:effectLst/>
                <a:latin typeface="Consolas" panose="020B0609020204030204" pitchFamily="49" charset="0"/>
              </a:rPr>
              <a:t>print</a:t>
            </a:r>
            <a:r>
              <a:rPr lang="en-IN" sz="1200" b="0" dirty="0">
                <a:solidFill>
                  <a:srgbClr val="434F54"/>
                </a:solidFill>
                <a:effectLst/>
                <a:latin typeface="Consolas" panose="020B0609020204030204" pitchFamily="49" charset="0"/>
              </a:rPr>
              <a:t>(</a:t>
            </a:r>
            <a:r>
              <a:rPr lang="en-IN" sz="1200" b="0" dirty="0">
                <a:solidFill>
                  <a:srgbClr val="D35400"/>
                </a:solidFill>
                <a:effectLst/>
                <a:latin typeface="Consolas" panose="020B0609020204030204" pitchFamily="49" charset="0"/>
              </a:rPr>
              <a:t>mfrc522</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uid</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uidByte</a:t>
            </a:r>
            <a:r>
              <a:rPr lang="en-IN" sz="1200" b="0" dirty="0">
                <a:solidFill>
                  <a:srgbClr val="4E5B61"/>
                </a:solidFill>
                <a:effectLst/>
                <a:latin typeface="Consolas" panose="020B0609020204030204" pitchFamily="49" charset="0"/>
              </a:rPr>
              <a:t>[</a:t>
            </a:r>
            <a:r>
              <a:rPr lang="en-IN" sz="1200" b="0" dirty="0" err="1">
                <a:solidFill>
                  <a:srgbClr val="4E5B61"/>
                </a:solidFill>
                <a:effectLst/>
                <a:latin typeface="Consolas" panose="020B0609020204030204" pitchFamily="49" charset="0"/>
              </a:rPr>
              <a:t>i</a:t>
            </a:r>
            <a:r>
              <a:rPr lang="en-IN" sz="1200" b="0" dirty="0">
                <a:solidFill>
                  <a:srgbClr val="4E5B61"/>
                </a:solidFill>
                <a:effectLst/>
                <a:latin typeface="Consolas" panose="020B0609020204030204" pitchFamily="49" charset="0"/>
              </a:rPr>
              <a:t>], HEX</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a:t>
            </a:r>
          </a:p>
          <a:p>
            <a:pPr>
              <a:lnSpc>
                <a:spcPts val="1425"/>
              </a:lnSpc>
            </a:pPr>
            <a:r>
              <a:rPr lang="en-IN" sz="1200" b="0" dirty="0">
                <a:solidFill>
                  <a:srgbClr val="4E5B61"/>
                </a:solidFill>
                <a:effectLst/>
                <a:latin typeface="Consolas" panose="020B0609020204030204" pitchFamily="49" charset="0"/>
              </a:rPr>
              <a:t>  </a:t>
            </a:r>
            <a:r>
              <a:rPr lang="en-IN" sz="1200" b="0" dirty="0">
                <a:solidFill>
                  <a:srgbClr val="434F54"/>
                </a:solidFill>
                <a:effectLst/>
                <a:latin typeface="Consolas" panose="020B0609020204030204" pitchFamily="49" charset="0"/>
              </a:rPr>
              <a:t>}</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4E5B61"/>
                </a:solidFill>
                <a:effectLst/>
                <a:latin typeface="Consolas" panose="020B0609020204030204" pitchFamily="49" charset="0"/>
              </a:rPr>
              <a:t>  </a:t>
            </a:r>
            <a:r>
              <a:rPr lang="en-IN" sz="1200" b="0" dirty="0" err="1">
                <a:solidFill>
                  <a:srgbClr val="D35400"/>
                </a:solidFill>
                <a:effectLst/>
                <a:latin typeface="Consolas" panose="020B0609020204030204" pitchFamily="49" charset="0"/>
              </a:rPr>
              <a:t>Serial</a:t>
            </a:r>
            <a:r>
              <a:rPr lang="en-IN" sz="1200" b="0" dirty="0" err="1">
                <a:solidFill>
                  <a:srgbClr val="4E5B61"/>
                </a:solidFill>
                <a:effectLst/>
                <a:latin typeface="Consolas" panose="020B0609020204030204" pitchFamily="49" charset="0"/>
              </a:rPr>
              <a:t>.</a:t>
            </a:r>
            <a:r>
              <a:rPr lang="en-IN" sz="1200" b="0" dirty="0" err="1">
                <a:solidFill>
                  <a:srgbClr val="D35400"/>
                </a:solidFill>
                <a:effectLst/>
                <a:latin typeface="Consolas" panose="020B0609020204030204" pitchFamily="49" charset="0"/>
              </a:rPr>
              <a:t>print</a:t>
            </a:r>
            <a:r>
              <a:rPr lang="en-IN" sz="1200" b="0" dirty="0">
                <a:solidFill>
                  <a:srgbClr val="434F54"/>
                </a:solidFill>
                <a:effectLst/>
                <a:latin typeface="Consolas" panose="020B0609020204030204" pitchFamily="49" charset="0"/>
              </a:rPr>
              <a:t>(</a:t>
            </a:r>
            <a:r>
              <a:rPr lang="en-IN" sz="1200" b="0" dirty="0">
                <a:solidFill>
                  <a:srgbClr val="D35400"/>
                </a:solidFill>
                <a:effectLst/>
                <a:latin typeface="Consolas" panose="020B0609020204030204" pitchFamily="49" charset="0"/>
              </a:rPr>
              <a:t>F</a:t>
            </a:r>
            <a:r>
              <a:rPr lang="en-IN" sz="1200" b="0" dirty="0">
                <a:solidFill>
                  <a:srgbClr val="434F54"/>
                </a:solidFill>
                <a:effectLst/>
                <a:latin typeface="Consolas" panose="020B0609020204030204" pitchFamily="49" charset="0"/>
              </a:rPr>
              <a:t>(</a:t>
            </a:r>
            <a:r>
              <a:rPr lang="en-IN" sz="1200" b="0" dirty="0">
                <a:solidFill>
                  <a:srgbClr val="005C5F"/>
                </a:solidFill>
                <a:effectLst/>
                <a:latin typeface="Consolas" panose="020B0609020204030204" pitchFamily="49" charset="0"/>
              </a:rPr>
              <a:t>" PICC type: "</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a:t>
            </a:r>
          </a:p>
          <a:p>
            <a:pPr>
              <a:lnSpc>
                <a:spcPts val="1425"/>
              </a:lnSpc>
            </a:pPr>
            <a:r>
              <a:rPr lang="en-IN" sz="1200" b="0" dirty="0">
                <a:solidFill>
                  <a:srgbClr val="4E5B61"/>
                </a:solidFill>
                <a:effectLst/>
                <a:latin typeface="Consolas" panose="020B0609020204030204" pitchFamily="49" charset="0"/>
              </a:rPr>
              <a:t>  MFRC522::</a:t>
            </a:r>
            <a:r>
              <a:rPr lang="en-IN" sz="1200" b="0" dirty="0" err="1">
                <a:solidFill>
                  <a:srgbClr val="4E5B61"/>
                </a:solidFill>
                <a:effectLst/>
                <a:latin typeface="Consolas" panose="020B0609020204030204" pitchFamily="49" charset="0"/>
              </a:rPr>
              <a:t>PICC_Type</a:t>
            </a:r>
            <a:r>
              <a:rPr lang="en-IN" sz="1200" b="0" dirty="0">
                <a:solidFill>
                  <a:srgbClr val="4E5B61"/>
                </a:solidFill>
                <a:effectLst/>
                <a:latin typeface="Consolas" panose="020B0609020204030204" pitchFamily="49" charset="0"/>
              </a:rPr>
              <a:t> </a:t>
            </a:r>
            <a:r>
              <a:rPr lang="en-IN" sz="1200" b="0" dirty="0" err="1">
                <a:solidFill>
                  <a:srgbClr val="4E5B61"/>
                </a:solidFill>
                <a:effectLst/>
                <a:latin typeface="Consolas" panose="020B0609020204030204" pitchFamily="49" charset="0"/>
              </a:rPr>
              <a:t>piccType</a:t>
            </a:r>
            <a:r>
              <a:rPr lang="en-IN" sz="1200" b="0" dirty="0">
                <a:solidFill>
                  <a:srgbClr val="4E5B61"/>
                </a:solidFill>
                <a:effectLst/>
                <a:latin typeface="Consolas" panose="020B0609020204030204" pitchFamily="49" charset="0"/>
              </a:rPr>
              <a:t> = </a:t>
            </a:r>
            <a:r>
              <a:rPr lang="en-IN" sz="1200" b="0" dirty="0">
                <a:solidFill>
                  <a:srgbClr val="D35400"/>
                </a:solidFill>
                <a:effectLst/>
                <a:latin typeface="Consolas" panose="020B0609020204030204" pitchFamily="49" charset="0"/>
              </a:rPr>
              <a:t>mfrc522</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PICC_GetType</a:t>
            </a:r>
            <a:r>
              <a:rPr lang="en-IN" sz="1200" b="0" dirty="0">
                <a:solidFill>
                  <a:srgbClr val="434F54"/>
                </a:solidFill>
                <a:effectLst/>
                <a:latin typeface="Consolas" panose="020B0609020204030204" pitchFamily="49" charset="0"/>
              </a:rPr>
              <a:t>(</a:t>
            </a:r>
            <a:r>
              <a:rPr lang="en-IN" sz="1200" b="0" dirty="0">
                <a:solidFill>
                  <a:srgbClr val="D35400"/>
                </a:solidFill>
                <a:effectLst/>
                <a:latin typeface="Consolas" panose="020B0609020204030204" pitchFamily="49" charset="0"/>
              </a:rPr>
              <a:t>mfrc522</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uid</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sak</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a:t>
            </a:r>
          </a:p>
          <a:p>
            <a:pPr>
              <a:lnSpc>
                <a:spcPts val="1425"/>
              </a:lnSpc>
            </a:pPr>
            <a:r>
              <a:rPr lang="en-IN" sz="1200" b="0" dirty="0">
                <a:solidFill>
                  <a:srgbClr val="4E5B61"/>
                </a:solidFill>
                <a:effectLst/>
                <a:latin typeface="Consolas" panose="020B0609020204030204" pitchFamily="49" charset="0"/>
              </a:rPr>
              <a:t>  </a:t>
            </a:r>
            <a:r>
              <a:rPr lang="en-IN" sz="1200" b="0" dirty="0" err="1">
                <a:solidFill>
                  <a:srgbClr val="D35400"/>
                </a:solidFill>
                <a:effectLst/>
                <a:latin typeface="Consolas" panose="020B0609020204030204" pitchFamily="49" charset="0"/>
              </a:rPr>
              <a:t>Serial</a:t>
            </a:r>
            <a:r>
              <a:rPr lang="en-IN" sz="1200" b="0" dirty="0" err="1">
                <a:solidFill>
                  <a:srgbClr val="4E5B61"/>
                </a:solidFill>
                <a:effectLst/>
                <a:latin typeface="Consolas" panose="020B0609020204030204" pitchFamily="49" charset="0"/>
              </a:rPr>
              <a:t>.</a:t>
            </a:r>
            <a:r>
              <a:rPr lang="en-IN" sz="1200" b="0" dirty="0" err="1">
                <a:solidFill>
                  <a:srgbClr val="D35400"/>
                </a:solidFill>
                <a:effectLst/>
                <a:latin typeface="Consolas" panose="020B0609020204030204" pitchFamily="49" charset="0"/>
              </a:rPr>
              <a:t>println</a:t>
            </a:r>
            <a:r>
              <a:rPr lang="en-IN" sz="1200" b="0" dirty="0">
                <a:solidFill>
                  <a:srgbClr val="434F54"/>
                </a:solidFill>
                <a:effectLst/>
                <a:latin typeface="Consolas" panose="020B0609020204030204" pitchFamily="49" charset="0"/>
              </a:rPr>
              <a:t>(</a:t>
            </a:r>
            <a:r>
              <a:rPr lang="en-IN" sz="1200" b="0" dirty="0">
                <a:solidFill>
                  <a:srgbClr val="D35400"/>
                </a:solidFill>
                <a:effectLst/>
                <a:latin typeface="Consolas" panose="020B0609020204030204" pitchFamily="49" charset="0"/>
              </a:rPr>
              <a:t>mfrc522</a:t>
            </a:r>
            <a:r>
              <a:rPr lang="en-IN" sz="1200" b="0" dirty="0">
                <a:solidFill>
                  <a:srgbClr val="4E5B61"/>
                </a:solidFill>
                <a:effectLst/>
                <a:latin typeface="Consolas" panose="020B0609020204030204" pitchFamily="49" charset="0"/>
              </a:rPr>
              <a:t>.</a:t>
            </a:r>
            <a:r>
              <a:rPr lang="en-IN" sz="1200" b="0" dirty="0">
                <a:solidFill>
                  <a:srgbClr val="D35400"/>
                </a:solidFill>
                <a:effectLst/>
                <a:latin typeface="Consolas" panose="020B0609020204030204" pitchFamily="49" charset="0"/>
              </a:rPr>
              <a:t>PICC_GetTypeName</a:t>
            </a:r>
            <a:r>
              <a:rPr lang="en-IN" sz="1200" b="0" dirty="0">
                <a:solidFill>
                  <a:srgbClr val="434F54"/>
                </a:solidFill>
                <a:effectLst/>
                <a:latin typeface="Consolas" panose="020B0609020204030204" pitchFamily="49" charset="0"/>
              </a:rPr>
              <a:t>(</a:t>
            </a:r>
            <a:r>
              <a:rPr lang="en-IN" sz="1200" b="0" dirty="0" err="1">
                <a:solidFill>
                  <a:srgbClr val="4E5B61"/>
                </a:solidFill>
                <a:effectLst/>
                <a:latin typeface="Consolas" panose="020B0609020204030204" pitchFamily="49" charset="0"/>
              </a:rPr>
              <a:t>piccType</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a:t>
            </a:r>
          </a:p>
          <a:p>
            <a:pPr>
              <a:lnSpc>
                <a:spcPts val="1425"/>
              </a:lnSpc>
            </a:pPr>
            <a:r>
              <a:rPr lang="en-IN" sz="1200" b="0" dirty="0">
                <a:solidFill>
                  <a:srgbClr val="4E5B61"/>
                </a:solidFill>
                <a:effectLst/>
                <a:latin typeface="Consolas" panose="020B0609020204030204" pitchFamily="49" charset="0"/>
              </a:rPr>
              <a:t>  byte </a:t>
            </a:r>
            <a:r>
              <a:rPr lang="en-IN" sz="1200" b="0" dirty="0">
                <a:solidFill>
                  <a:srgbClr val="D35400"/>
                </a:solidFill>
                <a:effectLst/>
                <a:latin typeface="Consolas" panose="020B0609020204030204" pitchFamily="49" charset="0"/>
              </a:rPr>
              <a:t>buffer</a:t>
            </a:r>
            <a:r>
              <a:rPr lang="en-IN" sz="1200" b="0" dirty="0">
                <a:solidFill>
                  <a:srgbClr val="4E5B61"/>
                </a:solidFill>
                <a:effectLst/>
                <a:latin typeface="Consolas" panose="020B0609020204030204" pitchFamily="49" charset="0"/>
              </a:rPr>
              <a:t>[</a:t>
            </a:r>
            <a:r>
              <a:rPr lang="en-IN" sz="1200" b="0" dirty="0">
                <a:solidFill>
                  <a:srgbClr val="005C5F"/>
                </a:solidFill>
                <a:effectLst/>
                <a:latin typeface="Consolas" panose="020B0609020204030204" pitchFamily="49" charset="0"/>
              </a:rPr>
              <a:t>34</a:t>
            </a:r>
            <a:r>
              <a:rPr lang="en-IN" sz="1200" b="0" dirty="0">
                <a:solidFill>
                  <a:srgbClr val="4E5B61"/>
                </a:solidFill>
                <a:effectLst/>
                <a:latin typeface="Consolas" panose="020B0609020204030204" pitchFamily="49" charset="0"/>
              </a:rPr>
              <a:t>];</a:t>
            </a:r>
          </a:p>
          <a:p>
            <a:pPr>
              <a:lnSpc>
                <a:spcPts val="1425"/>
              </a:lnSpc>
            </a:pPr>
            <a:r>
              <a:rPr lang="en-IN" sz="1200" b="0" dirty="0">
                <a:solidFill>
                  <a:srgbClr val="4E5B61"/>
                </a:solidFill>
                <a:effectLst/>
                <a:latin typeface="Consolas" panose="020B0609020204030204" pitchFamily="49" charset="0"/>
              </a:rPr>
              <a:t>  byte block;</a:t>
            </a:r>
          </a:p>
          <a:p>
            <a:pPr>
              <a:lnSpc>
                <a:spcPts val="1425"/>
              </a:lnSpc>
            </a:pPr>
            <a:r>
              <a:rPr lang="en-IN" sz="1200" b="0" dirty="0">
                <a:solidFill>
                  <a:srgbClr val="4E5B61"/>
                </a:solidFill>
                <a:effectLst/>
                <a:latin typeface="Consolas" panose="020B0609020204030204" pitchFamily="49" charset="0"/>
              </a:rPr>
              <a:t>  MFRC522::</a:t>
            </a:r>
            <a:r>
              <a:rPr lang="en-IN" sz="1200" b="0" dirty="0" err="1">
                <a:solidFill>
                  <a:srgbClr val="4E5B61"/>
                </a:solidFill>
                <a:effectLst/>
                <a:latin typeface="Consolas" panose="020B0609020204030204" pitchFamily="49" charset="0"/>
              </a:rPr>
              <a:t>StatusCode</a:t>
            </a:r>
            <a:r>
              <a:rPr lang="en-IN" sz="1200" b="0" dirty="0">
                <a:solidFill>
                  <a:srgbClr val="4E5B61"/>
                </a:solidFill>
                <a:effectLst/>
                <a:latin typeface="Consolas" panose="020B0609020204030204" pitchFamily="49" charset="0"/>
              </a:rPr>
              <a:t> status;</a:t>
            </a:r>
          </a:p>
          <a:p>
            <a:pPr>
              <a:lnSpc>
                <a:spcPts val="1425"/>
              </a:lnSpc>
            </a:pPr>
            <a:r>
              <a:rPr lang="en-IN" sz="1200" b="0" dirty="0">
                <a:solidFill>
                  <a:srgbClr val="4E5B61"/>
                </a:solidFill>
                <a:effectLst/>
                <a:latin typeface="Consolas" panose="020B0609020204030204" pitchFamily="49" charset="0"/>
              </a:rPr>
              <a:t>  byte </a:t>
            </a:r>
            <a:r>
              <a:rPr lang="en-IN" sz="1200" b="0" dirty="0" err="1">
                <a:solidFill>
                  <a:srgbClr val="4E5B61"/>
                </a:solidFill>
                <a:effectLst/>
                <a:latin typeface="Consolas" panose="020B0609020204030204" pitchFamily="49" charset="0"/>
              </a:rPr>
              <a:t>len</a:t>
            </a:r>
            <a:r>
              <a:rPr lang="en-IN" sz="1200" b="0" dirty="0">
                <a:solidFill>
                  <a:srgbClr val="4E5B61"/>
                </a:solidFill>
                <a:effectLst/>
                <a:latin typeface="Consolas" panose="020B0609020204030204" pitchFamily="49" charset="0"/>
              </a:rPr>
              <a:t>;</a:t>
            </a:r>
          </a:p>
          <a:p>
            <a:pPr>
              <a:lnSpc>
                <a:spcPts val="1425"/>
              </a:lnSpc>
            </a:pPr>
            <a:r>
              <a:rPr lang="en-IN" sz="1200" b="0" dirty="0">
                <a:solidFill>
                  <a:srgbClr val="4E5B61"/>
                </a:solidFill>
                <a:effectLst/>
                <a:latin typeface="Consolas" panose="020B0609020204030204" pitchFamily="49" charset="0"/>
              </a:rPr>
              <a:t>  </a:t>
            </a:r>
            <a:r>
              <a:rPr lang="en-IN" sz="1200" b="0" dirty="0" err="1">
                <a:solidFill>
                  <a:srgbClr val="D35400"/>
                </a:solidFill>
                <a:effectLst/>
                <a:latin typeface="Consolas" panose="020B0609020204030204" pitchFamily="49" charset="0"/>
              </a:rPr>
              <a:t>Serial</a:t>
            </a:r>
            <a:r>
              <a:rPr lang="en-IN" sz="1200" b="0" dirty="0" err="1">
                <a:solidFill>
                  <a:srgbClr val="4E5B61"/>
                </a:solidFill>
                <a:effectLst/>
                <a:latin typeface="Consolas" panose="020B0609020204030204" pitchFamily="49" charset="0"/>
              </a:rPr>
              <a:t>.</a:t>
            </a:r>
            <a:r>
              <a:rPr lang="en-IN" sz="1200" b="0" dirty="0" err="1">
                <a:solidFill>
                  <a:srgbClr val="D35400"/>
                </a:solidFill>
                <a:effectLst/>
                <a:latin typeface="Consolas" panose="020B0609020204030204" pitchFamily="49" charset="0"/>
              </a:rPr>
              <a:t>setTimeout</a:t>
            </a:r>
            <a:r>
              <a:rPr lang="en-IN" sz="1200" b="0" dirty="0">
                <a:solidFill>
                  <a:srgbClr val="434F54"/>
                </a:solidFill>
                <a:effectLst/>
                <a:latin typeface="Consolas" panose="020B0609020204030204" pitchFamily="49" charset="0"/>
              </a:rPr>
              <a:t>(</a:t>
            </a:r>
            <a:r>
              <a:rPr lang="en-IN" sz="1200" b="0" dirty="0">
                <a:solidFill>
                  <a:srgbClr val="005C5F"/>
                </a:solidFill>
                <a:effectLst/>
                <a:latin typeface="Consolas" panose="020B0609020204030204" pitchFamily="49" charset="0"/>
              </a:rPr>
              <a:t>20000</a:t>
            </a:r>
            <a:r>
              <a:rPr lang="en-IN" sz="1200" b="0" dirty="0">
                <a:solidFill>
                  <a:srgbClr val="4E5B61"/>
                </a:solidFill>
                <a:effectLst/>
                <a:latin typeface="Consolas" panose="020B0609020204030204" pitchFamily="49" charset="0"/>
              </a:rPr>
              <a:t>L</a:t>
            </a:r>
            <a:r>
              <a:rPr lang="en-IN" sz="1200" b="0" dirty="0">
                <a:solidFill>
                  <a:srgbClr val="434F54"/>
                </a:solidFill>
                <a:effectLst/>
                <a:latin typeface="Consolas" panose="020B0609020204030204" pitchFamily="49" charset="0"/>
              </a:rPr>
              <a:t>)</a:t>
            </a:r>
            <a:r>
              <a:rPr lang="en-IN" sz="1200" b="0" dirty="0">
                <a:solidFill>
                  <a:srgbClr val="4E5B61"/>
                </a:solidFill>
                <a:effectLst/>
                <a:latin typeface="Consolas" panose="020B0609020204030204" pitchFamily="49" charset="0"/>
              </a:rPr>
              <a:t> ;   </a:t>
            </a:r>
          </a:p>
          <a:p>
            <a:pPr>
              <a:lnSpc>
                <a:spcPts val="1425"/>
              </a:lnSpc>
            </a:pPr>
            <a:r>
              <a:rPr lang="en-IN" sz="1200" b="0" dirty="0">
                <a:solidFill>
                  <a:srgbClr val="95A5A6"/>
                </a:solidFill>
                <a:effectLst/>
                <a:latin typeface="Consolas" panose="020B0609020204030204" pitchFamily="49" charset="0"/>
              </a:rPr>
              <a:t>  // Ask personal data: First name</a:t>
            </a:r>
            <a:endParaRPr lang="en-IN" sz="1200" b="0" dirty="0">
              <a:solidFill>
                <a:srgbClr val="4E5B61"/>
              </a:solidFill>
              <a:effectLst/>
              <a:latin typeface="Consolas" panose="020B0609020204030204" pitchFamily="49" charset="0"/>
            </a:endParaRPr>
          </a:p>
          <a:p>
            <a:pPr>
              <a:lnSpc>
                <a:spcPts val="1425"/>
              </a:lnSpc>
            </a:pPr>
            <a:r>
              <a:rPr lang="en-IN" sz="1200" b="0" dirty="0">
                <a:solidFill>
                  <a:srgbClr val="4E5B61"/>
                </a:solidFill>
                <a:effectLst/>
                <a:latin typeface="Consolas" panose="020B0609020204030204" pitchFamily="49" charset="0"/>
              </a:rPr>
              <a:t> </a:t>
            </a:r>
            <a:br>
              <a:rPr lang="en-IN" sz="1200" b="0" dirty="0">
                <a:solidFill>
                  <a:srgbClr val="4E5B61"/>
                </a:solidFill>
                <a:effectLst/>
                <a:latin typeface="Consolas" panose="020B0609020204030204" pitchFamily="49" charset="0"/>
              </a:rPr>
            </a:br>
            <a:endParaRPr lang="en-IN" sz="1200" b="0" dirty="0">
              <a:solidFill>
                <a:srgbClr val="4E5B61"/>
              </a:solidFill>
              <a:effectLst/>
              <a:latin typeface="Consolas" panose="020B0609020204030204" pitchFamily="49" charset="0"/>
            </a:endParaRPr>
          </a:p>
          <a:p>
            <a:pPr>
              <a:lnSpc>
                <a:spcPts val="1425"/>
              </a:lnSpc>
            </a:pPr>
            <a:endParaRPr lang="en-IN" sz="1200" b="0" dirty="0">
              <a:solidFill>
                <a:srgbClr val="4E5B61"/>
              </a:solidFill>
              <a:effectLst/>
              <a:latin typeface="Consolas" panose="020B0609020204030204" pitchFamily="49" charset="0"/>
            </a:endParaRPr>
          </a:p>
        </p:txBody>
      </p:sp>
      <p:sp>
        <p:nvSpPr>
          <p:cNvPr id="14" name="TextBox 13">
            <a:extLst>
              <a:ext uri="{FF2B5EF4-FFF2-40B4-BE49-F238E27FC236}">
                <a16:creationId xmlns:a16="http://schemas.microsoft.com/office/drawing/2014/main" id="{3D62F7B2-349B-9666-8F5E-A6708C09497B}"/>
              </a:ext>
            </a:extLst>
          </p:cNvPr>
          <p:cNvSpPr txBox="1"/>
          <p:nvPr/>
        </p:nvSpPr>
        <p:spPr>
          <a:xfrm>
            <a:off x="6096000" y="11926"/>
            <a:ext cx="6146800" cy="6902787"/>
          </a:xfrm>
          <a:prstGeom prst="rect">
            <a:avLst/>
          </a:prstGeom>
          <a:noFill/>
        </p:spPr>
        <p:txBody>
          <a:bodyPr wrap="square">
            <a:spAutoFit/>
          </a:bodyPr>
          <a:lstStyle/>
          <a:p>
            <a:pPr>
              <a:lnSpc>
                <a:spcPts val="1425"/>
              </a:lnSpc>
            </a:pP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println</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F</a:t>
            </a:r>
            <a:r>
              <a:rPr lang="en-IN" sz="1000" b="0" dirty="0">
                <a:solidFill>
                  <a:srgbClr val="434F54"/>
                </a:solidFill>
                <a:effectLst/>
                <a:latin typeface="Consolas" panose="020B0609020204030204" pitchFamily="49" charset="0"/>
              </a:rPr>
              <a:t>(</a:t>
            </a:r>
            <a:r>
              <a:rPr lang="en-IN" sz="1000" b="0" dirty="0">
                <a:solidFill>
                  <a:srgbClr val="005C5F"/>
                </a:solidFill>
                <a:effectLst/>
                <a:latin typeface="Consolas" panose="020B0609020204030204" pitchFamily="49" charset="0"/>
              </a:rPr>
              <a:t>"Type First name, ending with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err="1">
                <a:solidFill>
                  <a:srgbClr val="4E5B61"/>
                </a:solidFill>
                <a:effectLst/>
                <a:latin typeface="Consolas" panose="020B0609020204030204" pitchFamily="49" charset="0"/>
              </a:rPr>
              <a:t>len</a:t>
            </a:r>
            <a:r>
              <a:rPr lang="en-IN" sz="1000" b="0" dirty="0">
                <a:solidFill>
                  <a:srgbClr val="4E5B61"/>
                </a:solidFill>
                <a:effectLst/>
                <a:latin typeface="Consolas" panose="020B0609020204030204" pitchFamily="49" charset="0"/>
              </a:rPr>
              <a:t> =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readBytesUntil</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r>
              <a:rPr lang="en-IN" sz="1000" b="0" dirty="0">
                <a:solidFill>
                  <a:srgbClr val="00979D"/>
                </a:solidFill>
                <a:effectLst/>
                <a:latin typeface="Consolas" panose="020B0609020204030204" pitchFamily="49" charset="0"/>
              </a:rPr>
              <a:t>char</a:t>
            </a: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 buffer, </a:t>
            </a:r>
            <a:r>
              <a:rPr lang="en-IN" sz="1000" b="0" dirty="0">
                <a:solidFill>
                  <a:srgbClr val="005C5F"/>
                </a:solidFill>
                <a:effectLst/>
                <a:latin typeface="Consolas" panose="020B0609020204030204" pitchFamily="49" charset="0"/>
              </a:rPr>
              <a:t>20</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 ; </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728E00"/>
                </a:solidFill>
                <a:effectLst/>
                <a:latin typeface="Consolas" panose="020B0609020204030204" pitchFamily="49" charset="0"/>
              </a:rPr>
              <a:t>for</a:t>
            </a: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byte </a:t>
            </a:r>
            <a:r>
              <a:rPr lang="en-IN" sz="1000" b="0" dirty="0" err="1">
                <a:solidFill>
                  <a:srgbClr val="4E5B61"/>
                </a:solidFill>
                <a:effectLst/>
                <a:latin typeface="Consolas" panose="020B0609020204030204" pitchFamily="49" charset="0"/>
              </a:rPr>
              <a:t>i</a:t>
            </a:r>
            <a:r>
              <a:rPr lang="en-IN" sz="1000" b="0" dirty="0">
                <a:solidFill>
                  <a:srgbClr val="4E5B61"/>
                </a:solidFill>
                <a:effectLst/>
                <a:latin typeface="Consolas" panose="020B0609020204030204" pitchFamily="49" charset="0"/>
              </a:rPr>
              <a:t> = </a:t>
            </a:r>
            <a:r>
              <a:rPr lang="en-IN" sz="1000" b="0" dirty="0" err="1">
                <a:solidFill>
                  <a:srgbClr val="4E5B61"/>
                </a:solidFill>
                <a:effectLst/>
                <a:latin typeface="Consolas" panose="020B0609020204030204" pitchFamily="49" charset="0"/>
              </a:rPr>
              <a:t>len</a:t>
            </a:r>
            <a:r>
              <a:rPr lang="en-IN" sz="1000" b="0" dirty="0">
                <a:solidFill>
                  <a:srgbClr val="4E5B61"/>
                </a:solidFill>
                <a:effectLst/>
                <a:latin typeface="Consolas" panose="020B0609020204030204" pitchFamily="49" charset="0"/>
              </a:rPr>
              <a:t>; </a:t>
            </a:r>
            <a:r>
              <a:rPr lang="en-IN" sz="1000" b="0" dirty="0" err="1">
                <a:solidFill>
                  <a:srgbClr val="4E5B61"/>
                </a:solidFill>
                <a:effectLst/>
                <a:latin typeface="Consolas" panose="020B0609020204030204" pitchFamily="49" charset="0"/>
              </a:rPr>
              <a:t>i</a:t>
            </a:r>
            <a:r>
              <a:rPr lang="en-IN" sz="1000" b="0" dirty="0">
                <a:solidFill>
                  <a:srgbClr val="4E5B61"/>
                </a:solidFill>
                <a:effectLst/>
                <a:latin typeface="Consolas" panose="020B0609020204030204" pitchFamily="49" charset="0"/>
              </a:rPr>
              <a:t> &lt; </a:t>
            </a:r>
            <a:r>
              <a:rPr lang="en-IN" sz="1000" b="0" dirty="0">
                <a:solidFill>
                  <a:srgbClr val="005C5F"/>
                </a:solidFill>
                <a:effectLst/>
                <a:latin typeface="Consolas" panose="020B0609020204030204" pitchFamily="49" charset="0"/>
              </a:rPr>
              <a:t>20</a:t>
            </a:r>
            <a:r>
              <a:rPr lang="en-IN" sz="1000" b="0" dirty="0">
                <a:solidFill>
                  <a:srgbClr val="4E5B61"/>
                </a:solidFill>
                <a:effectLst/>
                <a:latin typeface="Consolas" panose="020B0609020204030204" pitchFamily="49" charset="0"/>
              </a:rPr>
              <a:t>; </a:t>
            </a:r>
            <a:r>
              <a:rPr lang="en-IN" sz="1000" b="0" dirty="0" err="1">
                <a:solidFill>
                  <a:srgbClr val="4E5B61"/>
                </a:solidFill>
                <a:effectLst/>
                <a:latin typeface="Consolas" panose="020B0609020204030204" pitchFamily="49" charset="0"/>
              </a:rPr>
              <a:t>i</a:t>
            </a:r>
            <a:r>
              <a:rPr lang="en-IN" sz="1000" b="0" dirty="0">
                <a:solidFill>
                  <a:srgbClr val="4E5B61"/>
                </a:solidFill>
                <a:effectLst/>
                <a:latin typeface="Consolas" panose="020B0609020204030204" pitchFamily="49" charset="0"/>
              </a:rPr>
              <a:t>++</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 </a:t>
            </a:r>
            <a:r>
              <a:rPr lang="en-IN" sz="1000" b="0" dirty="0">
                <a:solidFill>
                  <a:srgbClr val="D35400"/>
                </a:solidFill>
                <a:effectLst/>
                <a:latin typeface="Consolas" panose="020B0609020204030204" pitchFamily="49" charset="0"/>
              </a:rPr>
              <a:t>buffer</a:t>
            </a:r>
            <a:r>
              <a:rPr lang="en-IN" sz="1000" b="0" dirty="0">
                <a:solidFill>
                  <a:srgbClr val="4E5B61"/>
                </a:solidFill>
                <a:effectLst/>
                <a:latin typeface="Consolas" panose="020B0609020204030204" pitchFamily="49" charset="0"/>
              </a:rPr>
              <a:t>[</a:t>
            </a:r>
            <a:r>
              <a:rPr lang="en-IN" sz="1000" b="0" dirty="0" err="1">
                <a:solidFill>
                  <a:srgbClr val="4E5B61"/>
                </a:solidFill>
                <a:effectLst/>
                <a:latin typeface="Consolas" panose="020B0609020204030204" pitchFamily="49" charset="0"/>
              </a:rPr>
              <a:t>i</a:t>
            </a:r>
            <a:r>
              <a:rPr lang="en-IN" sz="1000" b="0" dirty="0">
                <a:solidFill>
                  <a:srgbClr val="4E5B61"/>
                </a:solidFill>
                <a:effectLst/>
                <a:latin typeface="Consolas" panose="020B0609020204030204" pitchFamily="49" charset="0"/>
              </a:rPr>
              <a:t>] = ' ‘;  </a:t>
            </a:r>
          </a:p>
          <a:p>
            <a:pPr>
              <a:lnSpc>
                <a:spcPts val="1425"/>
              </a:lnSpc>
            </a:pPr>
            <a:r>
              <a:rPr lang="en-IN" sz="1000" b="0" dirty="0">
                <a:solidFill>
                  <a:srgbClr val="4E5B61"/>
                </a:solidFill>
                <a:effectLst/>
                <a:latin typeface="Consolas" panose="020B0609020204030204" pitchFamily="49" charset="0"/>
              </a:rPr>
              <a:t> </a:t>
            </a:r>
          </a:p>
          <a:p>
            <a:pPr>
              <a:lnSpc>
                <a:spcPts val="1425"/>
              </a:lnSpc>
            </a:pPr>
            <a:r>
              <a:rPr lang="en-IN" sz="1000" b="0" dirty="0">
                <a:solidFill>
                  <a:srgbClr val="4E5B61"/>
                </a:solidFill>
                <a:effectLst/>
                <a:latin typeface="Consolas" panose="020B0609020204030204" pitchFamily="49" charset="0"/>
              </a:rPr>
              <a:t>  block = </a:t>
            </a:r>
            <a:r>
              <a:rPr lang="en-IN" sz="1000" b="0" dirty="0">
                <a:solidFill>
                  <a:srgbClr val="005C5F"/>
                </a:solidFill>
                <a:effectLst/>
                <a:latin typeface="Consolas" panose="020B0609020204030204" pitchFamily="49" charset="0"/>
              </a:rPr>
              <a:t>1</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status = </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PCD_Authenticate</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MFRC522::PICC_CMD_MF_AUTH_KEY_A, block, &amp;key, &amp;</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uid</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728E00"/>
                </a:solidFill>
                <a:effectLst/>
                <a:latin typeface="Consolas" panose="020B0609020204030204" pitchFamily="49" charset="0"/>
              </a:rPr>
              <a:t>if</a:t>
            </a: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status != MFRC522::STATUS_OK</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endParaRPr lang="en-IN" sz="1000" b="0" dirty="0">
              <a:solidFill>
                <a:srgbClr val="4E5B61"/>
              </a:solidFill>
              <a:effectLst/>
              <a:latin typeface="Consolas" panose="020B0609020204030204" pitchFamily="49" charset="0"/>
            </a:endParaRPr>
          </a:p>
          <a:p>
            <a:pPr>
              <a:lnSpc>
                <a:spcPts val="1425"/>
              </a:lnSpc>
            </a:pPr>
            <a:r>
              <a:rPr lang="en-IN" sz="1000" b="0" dirty="0">
                <a:solidFill>
                  <a:srgbClr val="4E5B61"/>
                </a:solidFill>
                <a:effectLst/>
                <a:latin typeface="Consolas" panose="020B0609020204030204" pitchFamily="49" charset="0"/>
              </a:rPr>
              <a:t>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F</a:t>
            </a:r>
            <a:r>
              <a:rPr lang="en-IN" sz="1000" b="0" dirty="0">
                <a:solidFill>
                  <a:srgbClr val="434F54"/>
                </a:solidFill>
                <a:effectLst/>
                <a:latin typeface="Consolas" panose="020B0609020204030204" pitchFamily="49" charset="0"/>
              </a:rPr>
              <a:t>(</a:t>
            </a:r>
            <a:r>
              <a:rPr lang="en-IN" sz="1000" b="0" dirty="0">
                <a:solidFill>
                  <a:srgbClr val="005C5F"/>
                </a:solidFill>
                <a:effectLst/>
                <a:latin typeface="Consolas" panose="020B0609020204030204" pitchFamily="49" charset="0"/>
              </a:rPr>
              <a:t>"</a:t>
            </a:r>
            <a:r>
              <a:rPr lang="en-IN" sz="1000" b="0" dirty="0" err="1">
                <a:solidFill>
                  <a:srgbClr val="005C5F"/>
                </a:solidFill>
                <a:effectLst/>
                <a:latin typeface="Consolas" panose="020B0609020204030204" pitchFamily="49" charset="0"/>
              </a:rPr>
              <a:t>PCD_Authenticate</a:t>
            </a:r>
            <a:r>
              <a:rPr lang="en-IN" sz="1000" b="0" dirty="0">
                <a:solidFill>
                  <a:srgbClr val="005C5F"/>
                </a:solidFill>
                <a:effectLst/>
                <a:latin typeface="Consolas" panose="020B0609020204030204" pitchFamily="49" charset="0"/>
              </a:rPr>
              <a:t>() failed: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println</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GetStatusCodeName</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status</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728E00"/>
                </a:solidFill>
                <a:effectLst/>
                <a:latin typeface="Consolas" panose="020B0609020204030204" pitchFamily="49" charset="0"/>
              </a:rPr>
              <a:t>return</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endParaRPr lang="en-IN" sz="1000" b="0" dirty="0">
              <a:solidFill>
                <a:srgbClr val="4E5B61"/>
              </a:solidFill>
              <a:effectLst/>
              <a:latin typeface="Consolas" panose="020B0609020204030204" pitchFamily="49" charset="0"/>
            </a:endParaRPr>
          </a:p>
          <a:p>
            <a:pPr>
              <a:lnSpc>
                <a:spcPts val="1425"/>
              </a:lnSpc>
            </a:pPr>
            <a:r>
              <a:rPr lang="en-IN" sz="1000" b="0" dirty="0">
                <a:solidFill>
                  <a:srgbClr val="4E5B61"/>
                </a:solidFill>
                <a:effectLst/>
                <a:latin typeface="Consolas" panose="020B0609020204030204" pitchFamily="49" charset="0"/>
              </a:rPr>
              <a:t>  status = </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MIFARE_Write</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block, buffer, </a:t>
            </a:r>
            <a:r>
              <a:rPr lang="en-IN" sz="1000" b="0" dirty="0">
                <a:solidFill>
                  <a:srgbClr val="005C5F"/>
                </a:solidFill>
                <a:effectLst/>
                <a:latin typeface="Consolas" panose="020B0609020204030204" pitchFamily="49" charset="0"/>
              </a:rPr>
              <a:t>16</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728E00"/>
                </a:solidFill>
                <a:effectLst/>
                <a:latin typeface="Consolas" panose="020B0609020204030204" pitchFamily="49" charset="0"/>
              </a:rPr>
              <a:t>if</a:t>
            </a: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status != MFRC522::STATUS_OK</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endParaRPr lang="en-IN" sz="1000" b="0" dirty="0">
              <a:solidFill>
                <a:srgbClr val="4E5B61"/>
              </a:solidFill>
              <a:effectLst/>
              <a:latin typeface="Consolas" panose="020B0609020204030204" pitchFamily="49" charset="0"/>
            </a:endParaRPr>
          </a:p>
          <a:p>
            <a:pPr>
              <a:lnSpc>
                <a:spcPts val="1425"/>
              </a:lnSpc>
            </a:pPr>
            <a:r>
              <a:rPr lang="en-IN" sz="1000" b="0" dirty="0">
                <a:solidFill>
                  <a:srgbClr val="4E5B61"/>
                </a:solidFill>
                <a:effectLst/>
                <a:latin typeface="Consolas" panose="020B0609020204030204" pitchFamily="49" charset="0"/>
              </a:rPr>
              <a:t>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F</a:t>
            </a:r>
            <a:r>
              <a:rPr lang="en-IN" sz="1000" b="0" dirty="0">
                <a:solidFill>
                  <a:srgbClr val="434F54"/>
                </a:solidFill>
                <a:effectLst/>
                <a:latin typeface="Consolas" panose="020B0609020204030204" pitchFamily="49" charset="0"/>
              </a:rPr>
              <a:t>(</a:t>
            </a:r>
            <a:r>
              <a:rPr lang="en-IN" sz="1000" b="0" dirty="0">
                <a:solidFill>
                  <a:srgbClr val="005C5F"/>
                </a:solidFill>
                <a:effectLst/>
                <a:latin typeface="Consolas" panose="020B0609020204030204" pitchFamily="49" charset="0"/>
              </a:rPr>
              <a:t>"</a:t>
            </a:r>
            <a:r>
              <a:rPr lang="en-IN" sz="1000" b="0" dirty="0" err="1">
                <a:solidFill>
                  <a:srgbClr val="005C5F"/>
                </a:solidFill>
                <a:effectLst/>
                <a:latin typeface="Consolas" panose="020B0609020204030204" pitchFamily="49" charset="0"/>
              </a:rPr>
              <a:t>MIFARE_Write</a:t>
            </a:r>
            <a:r>
              <a:rPr lang="en-IN" sz="1000" b="0" dirty="0">
                <a:solidFill>
                  <a:srgbClr val="005C5F"/>
                </a:solidFill>
                <a:effectLst/>
                <a:latin typeface="Consolas" panose="020B0609020204030204" pitchFamily="49" charset="0"/>
              </a:rPr>
              <a:t>() failed: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println</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GetStatusCodeName</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status</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728E00"/>
                </a:solidFill>
                <a:effectLst/>
                <a:latin typeface="Consolas" panose="020B0609020204030204" pitchFamily="49" charset="0"/>
              </a:rPr>
              <a:t>return</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endParaRPr lang="en-IN" sz="1000" b="0" dirty="0">
              <a:solidFill>
                <a:srgbClr val="4E5B61"/>
              </a:solidFill>
              <a:effectLst/>
              <a:latin typeface="Consolas" panose="020B0609020204030204" pitchFamily="49" charset="0"/>
            </a:endParaRPr>
          </a:p>
          <a:p>
            <a:pPr>
              <a:lnSpc>
                <a:spcPts val="1425"/>
              </a:lnSpc>
            </a:pPr>
            <a:r>
              <a:rPr lang="en-IN" sz="1000" b="0" dirty="0">
                <a:solidFill>
                  <a:srgbClr val="4E5B61"/>
                </a:solidFill>
                <a:effectLst/>
                <a:latin typeface="Consolas" panose="020B0609020204030204" pitchFamily="49" charset="0"/>
              </a:rPr>
              <a:t>  </a:t>
            </a:r>
            <a:r>
              <a:rPr lang="en-IN" sz="1000" b="0" dirty="0">
                <a:solidFill>
                  <a:srgbClr val="728E00"/>
                </a:solidFill>
                <a:effectLst/>
                <a:latin typeface="Consolas" panose="020B0609020204030204" pitchFamily="49" charset="0"/>
              </a:rPr>
              <a:t>else</a:t>
            </a:r>
            <a:r>
              <a:rPr lang="en-IN" sz="1000" b="0" dirty="0">
                <a:solidFill>
                  <a:srgbClr val="4E5B61"/>
                </a:solidFill>
                <a:effectLst/>
                <a:latin typeface="Consolas" panose="020B0609020204030204" pitchFamily="49" charset="0"/>
              </a:rPr>
              <a:t>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println</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F</a:t>
            </a:r>
            <a:r>
              <a:rPr lang="en-IN" sz="1000" b="0" dirty="0">
                <a:solidFill>
                  <a:srgbClr val="434F54"/>
                </a:solidFill>
                <a:effectLst/>
                <a:latin typeface="Consolas" panose="020B0609020204030204" pitchFamily="49" charset="0"/>
              </a:rPr>
              <a:t>(</a:t>
            </a:r>
            <a:r>
              <a:rPr lang="en-IN" sz="1000" b="0" dirty="0">
                <a:solidFill>
                  <a:srgbClr val="005C5F"/>
                </a:solidFill>
                <a:effectLst/>
                <a:latin typeface="Consolas" panose="020B0609020204030204" pitchFamily="49" charset="0"/>
              </a:rPr>
              <a:t>"</a:t>
            </a:r>
            <a:r>
              <a:rPr lang="en-IN" sz="1000" b="0" dirty="0" err="1">
                <a:solidFill>
                  <a:srgbClr val="005C5F"/>
                </a:solidFill>
                <a:effectLst/>
                <a:latin typeface="Consolas" panose="020B0609020204030204" pitchFamily="49" charset="0"/>
              </a:rPr>
              <a:t>MIFARE_Write</a:t>
            </a:r>
            <a:r>
              <a:rPr lang="en-IN" sz="1000" b="0" dirty="0">
                <a:solidFill>
                  <a:srgbClr val="005C5F"/>
                </a:solidFill>
                <a:effectLst/>
                <a:latin typeface="Consolas" panose="020B0609020204030204" pitchFamily="49" charset="0"/>
              </a:rPr>
              <a:t>() success: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block = </a:t>
            </a:r>
            <a:r>
              <a:rPr lang="en-IN" sz="1000" b="0" dirty="0">
                <a:solidFill>
                  <a:srgbClr val="005C5F"/>
                </a:solidFill>
                <a:effectLst/>
                <a:latin typeface="Consolas" panose="020B0609020204030204" pitchFamily="49" charset="0"/>
              </a:rPr>
              <a:t>2</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status = </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PCD_Authenticate</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MFRC522::PICC_CMD_MF_AUTH_KEY_A, block, &amp;key, &amp;</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uid</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728E00"/>
                </a:solidFill>
                <a:effectLst/>
                <a:latin typeface="Consolas" panose="020B0609020204030204" pitchFamily="49" charset="0"/>
              </a:rPr>
              <a:t>if</a:t>
            </a: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status != MFRC522::STATUS_OK</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endParaRPr lang="en-IN" sz="1000" b="0" dirty="0">
              <a:solidFill>
                <a:srgbClr val="4E5B61"/>
              </a:solidFill>
              <a:effectLst/>
              <a:latin typeface="Consolas" panose="020B0609020204030204" pitchFamily="49" charset="0"/>
            </a:endParaRPr>
          </a:p>
          <a:p>
            <a:pPr>
              <a:lnSpc>
                <a:spcPts val="1425"/>
              </a:lnSpc>
            </a:pPr>
            <a:r>
              <a:rPr lang="en-IN" sz="1000" b="0" dirty="0">
                <a:solidFill>
                  <a:srgbClr val="4E5B61"/>
                </a:solidFill>
                <a:effectLst/>
                <a:latin typeface="Consolas" panose="020B0609020204030204" pitchFamily="49" charset="0"/>
              </a:rPr>
              <a:t>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F</a:t>
            </a:r>
            <a:r>
              <a:rPr lang="en-IN" sz="1000" b="0" dirty="0">
                <a:solidFill>
                  <a:srgbClr val="434F54"/>
                </a:solidFill>
                <a:effectLst/>
                <a:latin typeface="Consolas" panose="020B0609020204030204" pitchFamily="49" charset="0"/>
              </a:rPr>
              <a:t>(</a:t>
            </a:r>
            <a:r>
              <a:rPr lang="en-IN" sz="1000" b="0" dirty="0">
                <a:solidFill>
                  <a:srgbClr val="005C5F"/>
                </a:solidFill>
                <a:effectLst/>
                <a:latin typeface="Consolas" panose="020B0609020204030204" pitchFamily="49" charset="0"/>
              </a:rPr>
              <a:t>"</a:t>
            </a:r>
            <a:r>
              <a:rPr lang="en-IN" sz="1000" b="0" dirty="0" err="1">
                <a:solidFill>
                  <a:srgbClr val="005C5F"/>
                </a:solidFill>
                <a:effectLst/>
                <a:latin typeface="Consolas" panose="020B0609020204030204" pitchFamily="49" charset="0"/>
              </a:rPr>
              <a:t>PCD_Authenticate</a:t>
            </a:r>
            <a:r>
              <a:rPr lang="en-IN" sz="1000" b="0" dirty="0">
                <a:solidFill>
                  <a:srgbClr val="005C5F"/>
                </a:solidFill>
                <a:effectLst/>
                <a:latin typeface="Consolas" panose="020B0609020204030204" pitchFamily="49" charset="0"/>
              </a:rPr>
              <a:t>() failed: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println</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GetStatusCodeName</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status</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728E00"/>
                </a:solidFill>
                <a:effectLst/>
                <a:latin typeface="Consolas" panose="020B0609020204030204" pitchFamily="49" charset="0"/>
              </a:rPr>
              <a:t>return</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endParaRPr lang="en-IN" sz="1000" b="0" dirty="0">
              <a:solidFill>
                <a:srgbClr val="4E5B61"/>
              </a:solidFill>
              <a:effectLst/>
              <a:latin typeface="Consolas" panose="020B0609020204030204" pitchFamily="49" charset="0"/>
            </a:endParaRPr>
          </a:p>
          <a:p>
            <a:pPr>
              <a:lnSpc>
                <a:spcPts val="1425"/>
              </a:lnSpc>
            </a:pPr>
            <a:r>
              <a:rPr lang="en-IN" sz="1000" b="0" dirty="0">
                <a:solidFill>
                  <a:srgbClr val="4E5B61"/>
                </a:solidFill>
                <a:effectLst/>
                <a:latin typeface="Consolas" panose="020B0609020204030204" pitchFamily="49" charset="0"/>
              </a:rPr>
              <a:t>  status = </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MIFARE_Write</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block, &amp;</a:t>
            </a:r>
            <a:r>
              <a:rPr lang="en-IN" sz="1000" b="0" dirty="0">
                <a:solidFill>
                  <a:srgbClr val="D35400"/>
                </a:solidFill>
                <a:effectLst/>
                <a:latin typeface="Consolas" panose="020B0609020204030204" pitchFamily="49" charset="0"/>
              </a:rPr>
              <a:t>buffer</a:t>
            </a:r>
            <a:r>
              <a:rPr lang="en-IN" sz="1000" b="0" dirty="0">
                <a:solidFill>
                  <a:srgbClr val="4E5B61"/>
                </a:solidFill>
                <a:effectLst/>
                <a:latin typeface="Consolas" panose="020B0609020204030204" pitchFamily="49" charset="0"/>
              </a:rPr>
              <a:t>[</a:t>
            </a:r>
            <a:r>
              <a:rPr lang="en-IN" sz="1000" b="0" dirty="0">
                <a:solidFill>
                  <a:srgbClr val="005C5F"/>
                </a:solidFill>
                <a:effectLst/>
                <a:latin typeface="Consolas" panose="020B0609020204030204" pitchFamily="49" charset="0"/>
              </a:rPr>
              <a:t>16</a:t>
            </a:r>
            <a:r>
              <a:rPr lang="en-IN" sz="1000" b="0" dirty="0">
                <a:solidFill>
                  <a:srgbClr val="4E5B61"/>
                </a:solidFill>
                <a:effectLst/>
                <a:latin typeface="Consolas" panose="020B0609020204030204" pitchFamily="49" charset="0"/>
              </a:rPr>
              <a:t>], </a:t>
            </a:r>
            <a:r>
              <a:rPr lang="en-IN" sz="1000" b="0" dirty="0">
                <a:solidFill>
                  <a:srgbClr val="005C5F"/>
                </a:solidFill>
                <a:effectLst/>
                <a:latin typeface="Consolas" panose="020B0609020204030204" pitchFamily="49" charset="0"/>
              </a:rPr>
              <a:t>16</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728E00"/>
                </a:solidFill>
                <a:effectLst/>
                <a:latin typeface="Consolas" panose="020B0609020204030204" pitchFamily="49" charset="0"/>
              </a:rPr>
              <a:t>if</a:t>
            </a: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status != MFRC522::STATUS_OK</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endParaRPr lang="en-IN" sz="1000" b="0" dirty="0">
              <a:solidFill>
                <a:srgbClr val="4E5B61"/>
              </a:solidFill>
              <a:effectLst/>
              <a:latin typeface="Consolas" panose="020B0609020204030204" pitchFamily="49" charset="0"/>
            </a:endParaRPr>
          </a:p>
          <a:p>
            <a:pPr>
              <a:lnSpc>
                <a:spcPts val="1425"/>
              </a:lnSpc>
            </a:pPr>
            <a:r>
              <a:rPr lang="en-IN" sz="1000" b="0" dirty="0">
                <a:solidFill>
                  <a:srgbClr val="4E5B61"/>
                </a:solidFill>
                <a:effectLst/>
                <a:latin typeface="Consolas" panose="020B0609020204030204" pitchFamily="49" charset="0"/>
              </a:rPr>
              <a:t>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F</a:t>
            </a:r>
            <a:r>
              <a:rPr lang="en-IN" sz="1000" b="0" dirty="0">
                <a:solidFill>
                  <a:srgbClr val="434F54"/>
                </a:solidFill>
                <a:effectLst/>
                <a:latin typeface="Consolas" panose="020B0609020204030204" pitchFamily="49" charset="0"/>
              </a:rPr>
              <a:t>(</a:t>
            </a:r>
            <a:r>
              <a:rPr lang="en-IN" sz="1000" b="0" dirty="0">
                <a:solidFill>
                  <a:srgbClr val="005C5F"/>
                </a:solidFill>
                <a:effectLst/>
                <a:latin typeface="Consolas" panose="020B0609020204030204" pitchFamily="49" charset="0"/>
              </a:rPr>
              <a:t>"</a:t>
            </a:r>
            <a:r>
              <a:rPr lang="en-IN" sz="1000" b="0" dirty="0" err="1">
                <a:solidFill>
                  <a:srgbClr val="005C5F"/>
                </a:solidFill>
                <a:effectLst/>
                <a:latin typeface="Consolas" panose="020B0609020204030204" pitchFamily="49" charset="0"/>
              </a:rPr>
              <a:t>MIFARE_Write</a:t>
            </a:r>
            <a:r>
              <a:rPr lang="en-IN" sz="1000" b="0" dirty="0">
                <a:solidFill>
                  <a:srgbClr val="005C5F"/>
                </a:solidFill>
                <a:effectLst/>
                <a:latin typeface="Consolas" panose="020B0609020204030204" pitchFamily="49" charset="0"/>
              </a:rPr>
              <a:t>() failed: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println</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GetStatusCodeName</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status</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728E00"/>
                </a:solidFill>
                <a:effectLst/>
                <a:latin typeface="Consolas" panose="020B0609020204030204" pitchFamily="49" charset="0"/>
              </a:rPr>
              <a:t>return</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endParaRPr lang="en-IN" sz="1000" b="0" dirty="0">
              <a:solidFill>
                <a:srgbClr val="4E5B61"/>
              </a:solidFill>
              <a:effectLst/>
              <a:latin typeface="Consolas" panose="020B0609020204030204" pitchFamily="49" charset="0"/>
            </a:endParaRPr>
          </a:p>
          <a:p>
            <a:pPr>
              <a:lnSpc>
                <a:spcPts val="1425"/>
              </a:lnSpc>
            </a:pPr>
            <a:r>
              <a:rPr lang="en-IN" sz="1000" b="0" dirty="0">
                <a:solidFill>
                  <a:srgbClr val="4E5B61"/>
                </a:solidFill>
                <a:effectLst/>
                <a:latin typeface="Consolas" panose="020B0609020204030204" pitchFamily="49" charset="0"/>
              </a:rPr>
              <a:t>  </a:t>
            </a:r>
            <a:r>
              <a:rPr lang="en-IN" sz="1000" b="0" dirty="0">
                <a:solidFill>
                  <a:srgbClr val="728E00"/>
                </a:solidFill>
                <a:effectLst/>
                <a:latin typeface="Consolas" panose="020B0609020204030204" pitchFamily="49" charset="0"/>
              </a:rPr>
              <a:t>else</a:t>
            </a:r>
            <a:r>
              <a:rPr lang="en-IN" sz="1000" b="0" dirty="0">
                <a:solidFill>
                  <a:srgbClr val="4E5B61"/>
                </a:solidFill>
                <a:effectLst/>
                <a:latin typeface="Consolas" panose="020B0609020204030204" pitchFamily="49" charset="0"/>
              </a:rPr>
              <a:t>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println</a:t>
            </a:r>
            <a:r>
              <a:rPr lang="en-IN" sz="1000" b="0" dirty="0">
                <a:solidFill>
                  <a:srgbClr val="434F54"/>
                </a:solidFill>
                <a:effectLst/>
                <a:latin typeface="Consolas" panose="020B0609020204030204" pitchFamily="49" charset="0"/>
              </a:rPr>
              <a:t>(</a:t>
            </a:r>
            <a:r>
              <a:rPr lang="en-IN" sz="1000" b="0" dirty="0">
                <a:solidFill>
                  <a:srgbClr val="D35400"/>
                </a:solidFill>
                <a:effectLst/>
                <a:latin typeface="Consolas" panose="020B0609020204030204" pitchFamily="49" charset="0"/>
              </a:rPr>
              <a:t>F</a:t>
            </a:r>
            <a:r>
              <a:rPr lang="en-IN" sz="1000" b="0" dirty="0">
                <a:solidFill>
                  <a:srgbClr val="434F54"/>
                </a:solidFill>
                <a:effectLst/>
                <a:latin typeface="Consolas" panose="020B0609020204030204" pitchFamily="49" charset="0"/>
              </a:rPr>
              <a:t>(</a:t>
            </a:r>
            <a:r>
              <a:rPr lang="en-IN" sz="1000" b="0" dirty="0">
                <a:solidFill>
                  <a:srgbClr val="005C5F"/>
                </a:solidFill>
                <a:effectLst/>
                <a:latin typeface="Consolas" panose="020B0609020204030204" pitchFamily="49" charset="0"/>
              </a:rPr>
              <a:t>"</a:t>
            </a:r>
            <a:r>
              <a:rPr lang="en-IN" sz="1000" b="0" dirty="0" err="1">
                <a:solidFill>
                  <a:srgbClr val="005C5F"/>
                </a:solidFill>
                <a:effectLst/>
                <a:latin typeface="Consolas" panose="020B0609020204030204" pitchFamily="49" charset="0"/>
              </a:rPr>
              <a:t>MIFARE_Write</a:t>
            </a:r>
            <a:r>
              <a:rPr lang="en-IN" sz="1000" b="0" dirty="0">
                <a:solidFill>
                  <a:srgbClr val="005C5F"/>
                </a:solidFill>
                <a:effectLst/>
                <a:latin typeface="Consolas" panose="020B0609020204030204" pitchFamily="49" charset="0"/>
              </a:rPr>
              <a:t>() success: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err="1">
                <a:solidFill>
                  <a:srgbClr val="D35400"/>
                </a:solidFill>
                <a:effectLst/>
                <a:latin typeface="Consolas" panose="020B0609020204030204" pitchFamily="49" charset="0"/>
              </a:rPr>
              <a:t>Serial</a:t>
            </a:r>
            <a:r>
              <a:rPr lang="en-IN" sz="1000" b="0" dirty="0" err="1">
                <a:solidFill>
                  <a:srgbClr val="4E5B61"/>
                </a:solidFill>
                <a:effectLst/>
                <a:latin typeface="Consolas" panose="020B0609020204030204" pitchFamily="49" charset="0"/>
              </a:rPr>
              <a:t>.</a:t>
            </a:r>
            <a:r>
              <a:rPr lang="en-IN" sz="1000" b="0" dirty="0" err="1">
                <a:solidFill>
                  <a:srgbClr val="D35400"/>
                </a:solidFill>
                <a:effectLst/>
                <a:latin typeface="Consolas" panose="020B0609020204030204" pitchFamily="49" charset="0"/>
              </a:rPr>
              <a:t>println</a:t>
            </a:r>
            <a:r>
              <a:rPr lang="en-IN" sz="1000" b="0" dirty="0">
                <a:solidFill>
                  <a:srgbClr val="434F54"/>
                </a:solidFill>
                <a:effectLst/>
                <a:latin typeface="Consolas" panose="020B0609020204030204" pitchFamily="49" charset="0"/>
              </a:rPr>
              <a:t>(</a:t>
            </a:r>
            <a:r>
              <a:rPr lang="en-IN" sz="1000" b="0" dirty="0">
                <a:solidFill>
                  <a:srgbClr val="005C5F"/>
                </a:solidFill>
                <a:effectLst/>
                <a:latin typeface="Consolas" panose="020B0609020204030204" pitchFamily="49" charset="0"/>
              </a:rPr>
              <a:t>" "</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PICC_HaltA</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 </a:t>
            </a:r>
          </a:p>
          <a:p>
            <a:pPr>
              <a:lnSpc>
                <a:spcPts val="1425"/>
              </a:lnSpc>
            </a:pPr>
            <a:r>
              <a:rPr lang="en-IN" sz="1000" b="0" dirty="0">
                <a:solidFill>
                  <a:srgbClr val="4E5B61"/>
                </a:solidFill>
                <a:effectLst/>
                <a:latin typeface="Consolas" panose="020B0609020204030204" pitchFamily="49" charset="0"/>
              </a:rPr>
              <a:t>  </a:t>
            </a:r>
            <a:r>
              <a:rPr lang="en-IN" sz="1000" b="0" dirty="0">
                <a:solidFill>
                  <a:srgbClr val="D35400"/>
                </a:solidFill>
                <a:effectLst/>
                <a:latin typeface="Consolas" panose="020B0609020204030204" pitchFamily="49" charset="0"/>
              </a:rPr>
              <a:t>mfrc522</a:t>
            </a:r>
            <a:r>
              <a:rPr lang="en-IN" sz="1000" b="0" dirty="0">
                <a:solidFill>
                  <a:srgbClr val="4E5B61"/>
                </a:solidFill>
                <a:effectLst/>
                <a:latin typeface="Consolas" panose="020B0609020204030204" pitchFamily="49" charset="0"/>
              </a:rPr>
              <a:t>.</a:t>
            </a:r>
            <a:r>
              <a:rPr lang="en-IN" sz="1000" b="0" dirty="0">
                <a:solidFill>
                  <a:srgbClr val="D35400"/>
                </a:solidFill>
                <a:effectLst/>
                <a:latin typeface="Consolas" panose="020B0609020204030204" pitchFamily="49" charset="0"/>
              </a:rPr>
              <a:t>PCD_StopCrypto1</a:t>
            </a:r>
            <a:r>
              <a:rPr lang="en-IN" sz="1000" b="0" dirty="0">
                <a:solidFill>
                  <a:srgbClr val="434F54"/>
                </a:solidFill>
                <a:effectLst/>
                <a:latin typeface="Consolas" panose="020B0609020204030204" pitchFamily="49" charset="0"/>
              </a:rPr>
              <a:t>()</a:t>
            </a:r>
            <a:r>
              <a:rPr lang="en-IN" sz="1000" b="0" dirty="0">
                <a:solidFill>
                  <a:srgbClr val="4E5B61"/>
                </a:solidFill>
                <a:effectLst/>
                <a:latin typeface="Consolas" panose="020B0609020204030204" pitchFamily="49" charset="0"/>
              </a:rPr>
              <a:t>;  </a:t>
            </a:r>
          </a:p>
          <a:p>
            <a:pPr>
              <a:lnSpc>
                <a:spcPts val="1425"/>
              </a:lnSpc>
            </a:pPr>
            <a:r>
              <a:rPr lang="en-IN" sz="1000" b="0" dirty="0">
                <a:solidFill>
                  <a:srgbClr val="434F54"/>
                </a:solidFill>
                <a:effectLst/>
                <a:latin typeface="Consolas" panose="020B0609020204030204" pitchFamily="49" charset="0"/>
              </a:rPr>
              <a:t>}</a:t>
            </a:r>
            <a:endParaRPr lang="en-IN" sz="1000" b="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1288429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B2BB41-B0CA-F7DC-6AAA-B42A259D9992}"/>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55CED52-85E6-3EB8-2CB5-BC9CB03597A7}"/>
              </a:ext>
            </a:extLst>
          </p:cNvPr>
          <p:cNvSpPr>
            <a:spLocks noGrp="1"/>
          </p:cNvSpPr>
          <p:nvPr>
            <p:ph type="sldNum" sz="quarter" idx="12"/>
          </p:nvPr>
        </p:nvSpPr>
        <p:spPr/>
        <p:txBody>
          <a:bodyPr/>
          <a:lstStyle/>
          <a:p>
            <a:fld id="{6D22F896-40B5-4ADD-8801-0D06FADFA095}" type="slidenum">
              <a:rPr lang="en-US" smtClean="0"/>
              <a:pPr/>
              <a:t>21</a:t>
            </a:fld>
            <a:endParaRPr lang="en-US" dirty="0"/>
          </a:p>
        </p:txBody>
      </p:sp>
      <p:sp>
        <p:nvSpPr>
          <p:cNvPr id="2" name="Title 1">
            <a:extLst>
              <a:ext uri="{FF2B5EF4-FFF2-40B4-BE49-F238E27FC236}">
                <a16:creationId xmlns:a16="http://schemas.microsoft.com/office/drawing/2014/main" id="{1882D546-DD19-E9EA-FD62-B68826629494}"/>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11" name="TextBox 10">
            <a:extLst>
              <a:ext uri="{FF2B5EF4-FFF2-40B4-BE49-F238E27FC236}">
                <a16:creationId xmlns:a16="http://schemas.microsoft.com/office/drawing/2014/main" id="{A708076C-21C2-3F82-38CB-AC4A6B9004C7}"/>
              </a:ext>
            </a:extLst>
          </p:cNvPr>
          <p:cNvSpPr txBox="1"/>
          <p:nvPr/>
        </p:nvSpPr>
        <p:spPr>
          <a:xfrm>
            <a:off x="3005418" y="67906"/>
            <a:ext cx="6181164" cy="454292"/>
          </a:xfrm>
          <a:prstGeom prst="rect">
            <a:avLst/>
          </a:prstGeom>
          <a:noFill/>
        </p:spPr>
        <p:txBody>
          <a:bodyPr wrap="square">
            <a:spAutoFit/>
          </a:bodyPr>
          <a:lstStyle/>
          <a:p>
            <a:pPr algn="ctr">
              <a:lnSpc>
                <a:spcPct val="150000"/>
              </a:lnSpc>
            </a:pPr>
            <a:r>
              <a:rPr lang="en-US" b="1" dirty="0"/>
              <a:t>WRITE Information Program</a:t>
            </a:r>
            <a:endParaRPr lang="en-IN" sz="1800" b="1" dirty="0"/>
          </a:p>
        </p:txBody>
      </p:sp>
      <p:pic>
        <p:nvPicPr>
          <p:cNvPr id="6" name="Picture 5">
            <a:extLst>
              <a:ext uri="{FF2B5EF4-FFF2-40B4-BE49-F238E27FC236}">
                <a16:creationId xmlns:a16="http://schemas.microsoft.com/office/drawing/2014/main" id="{7769E387-5C6A-B8DD-3321-F9C070FF0CDD}"/>
              </a:ext>
            </a:extLst>
          </p:cNvPr>
          <p:cNvPicPr>
            <a:picLocks noChangeAspect="1"/>
          </p:cNvPicPr>
          <p:nvPr/>
        </p:nvPicPr>
        <p:blipFill>
          <a:blip r:embed="rId2"/>
          <a:stretch>
            <a:fillRect/>
          </a:stretch>
        </p:blipFill>
        <p:spPr>
          <a:xfrm>
            <a:off x="123824" y="1752600"/>
            <a:ext cx="11944351" cy="274575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00588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688722-F8CF-507B-0BE6-0B578CD84C49}"/>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CDC56A7A-9B8C-4D18-E1B1-5E3B9A31294D}"/>
              </a:ext>
            </a:extLst>
          </p:cNvPr>
          <p:cNvSpPr>
            <a:spLocks noGrp="1"/>
          </p:cNvSpPr>
          <p:nvPr>
            <p:ph type="sldNum" sz="quarter" idx="12"/>
          </p:nvPr>
        </p:nvSpPr>
        <p:spPr/>
        <p:txBody>
          <a:bodyPr/>
          <a:lstStyle/>
          <a:p>
            <a:fld id="{6D22F896-40B5-4ADD-8801-0D06FADFA095}" type="slidenum">
              <a:rPr lang="en-US" smtClean="0"/>
              <a:pPr/>
              <a:t>3</a:t>
            </a:fld>
            <a:endParaRPr lang="en-US" dirty="0"/>
          </a:p>
        </p:txBody>
      </p:sp>
      <p:pic>
        <p:nvPicPr>
          <p:cNvPr id="4" name="Picture 3">
            <a:extLst>
              <a:ext uri="{FF2B5EF4-FFF2-40B4-BE49-F238E27FC236}">
                <a16:creationId xmlns:a16="http://schemas.microsoft.com/office/drawing/2014/main" id="{6CAD0696-AE83-A638-5B17-B050FFB60446}"/>
              </a:ext>
            </a:extLst>
          </p:cNvPr>
          <p:cNvPicPr>
            <a:picLocks noChangeAspect="1"/>
          </p:cNvPicPr>
          <p:nvPr/>
        </p:nvPicPr>
        <p:blipFill>
          <a:blip r:embed="rId2"/>
          <a:stretch>
            <a:fillRect/>
          </a:stretch>
        </p:blipFill>
        <p:spPr>
          <a:xfrm>
            <a:off x="687199" y="0"/>
            <a:ext cx="7895108" cy="6858000"/>
          </a:xfrm>
          <a:prstGeom prst="rect">
            <a:avLst/>
          </a:prstGeom>
        </p:spPr>
      </p:pic>
      <p:sp>
        <p:nvSpPr>
          <p:cNvPr id="2" name="Title 1">
            <a:extLst>
              <a:ext uri="{FF2B5EF4-FFF2-40B4-BE49-F238E27FC236}">
                <a16:creationId xmlns:a16="http://schemas.microsoft.com/office/drawing/2014/main" id="{6805C8FD-3BDD-B577-E86E-D762C749BFF6}"/>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Tree>
    <p:extLst>
      <p:ext uri="{BB962C8B-B14F-4D97-AF65-F5344CB8AC3E}">
        <p14:creationId xmlns:p14="http://schemas.microsoft.com/office/powerpoint/2010/main" val="7254820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B24A1-A138-3C92-1A96-816BFB2D51B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6DF03AF2-E157-3842-9F4C-A1F24D896CED}"/>
              </a:ext>
            </a:extLst>
          </p:cNvPr>
          <p:cNvSpPr>
            <a:spLocks noGrp="1"/>
          </p:cNvSpPr>
          <p:nvPr>
            <p:ph type="sldNum" sz="quarter" idx="12"/>
          </p:nvPr>
        </p:nvSpPr>
        <p:spPr/>
        <p:txBody>
          <a:bodyPr/>
          <a:lstStyle/>
          <a:p>
            <a:fld id="{6D22F896-40B5-4ADD-8801-0D06FADFA095}" type="slidenum">
              <a:rPr lang="en-US" smtClean="0"/>
              <a:pPr/>
              <a:t>4</a:t>
            </a:fld>
            <a:endParaRPr lang="en-US" dirty="0"/>
          </a:p>
        </p:txBody>
      </p:sp>
      <p:sp>
        <p:nvSpPr>
          <p:cNvPr id="2" name="Title 1">
            <a:extLst>
              <a:ext uri="{FF2B5EF4-FFF2-40B4-BE49-F238E27FC236}">
                <a16:creationId xmlns:a16="http://schemas.microsoft.com/office/drawing/2014/main" id="{01AC37FA-70A4-DDBB-4E59-A4B300E74260}"/>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5" name="TextBox 4">
            <a:extLst>
              <a:ext uri="{FF2B5EF4-FFF2-40B4-BE49-F238E27FC236}">
                <a16:creationId xmlns:a16="http://schemas.microsoft.com/office/drawing/2014/main" id="{6CDD789A-8C57-06BB-158A-4B36D1C7FDB2}"/>
              </a:ext>
            </a:extLst>
          </p:cNvPr>
          <p:cNvSpPr txBox="1"/>
          <p:nvPr/>
        </p:nvSpPr>
        <p:spPr>
          <a:xfrm>
            <a:off x="2097741" y="327778"/>
            <a:ext cx="7996517" cy="838691"/>
          </a:xfrm>
          <a:prstGeom prst="rect">
            <a:avLst/>
          </a:prstGeom>
          <a:noFill/>
        </p:spPr>
        <p:txBody>
          <a:bodyPr wrap="square">
            <a:spAutoFit/>
          </a:bodyPr>
          <a:lstStyle/>
          <a:p>
            <a:pPr marR="19685" algn="ctr">
              <a:lnSpc>
                <a:spcPct val="97000"/>
              </a:lnSpc>
              <a:tabLst>
                <a:tab pos="241300" algn="l"/>
              </a:tabLst>
            </a:pPr>
            <a:r>
              <a:rPr lang="en-US" sz="1600" b="1" dirty="0">
                <a:effectLst/>
                <a:latin typeface="Times New Roman" panose="02020603050405020304" pitchFamily="18" charset="0"/>
                <a:ea typeface="Times New Roman" panose="02020603050405020304" pitchFamily="18" charset="0"/>
              </a:rPr>
              <a:t>WEEK 4</a:t>
            </a:r>
          </a:p>
          <a:p>
            <a:pPr marR="19685" algn="ctr">
              <a:lnSpc>
                <a:spcPct val="97000"/>
              </a:lnSpc>
              <a:tabLst>
                <a:tab pos="241300" algn="l"/>
              </a:tabLst>
            </a:pPr>
            <a:endParaRPr lang="en-US" sz="1600" b="1" dirty="0">
              <a:effectLst/>
              <a:latin typeface="Times New Roman" panose="02020603050405020304" pitchFamily="18" charset="0"/>
              <a:ea typeface="Times New Roman" panose="02020603050405020304" pitchFamily="18" charset="0"/>
            </a:endParaRPr>
          </a:p>
          <a:p>
            <a:pPr marR="19685" algn="ctr">
              <a:lnSpc>
                <a:spcPct val="97000"/>
              </a:lnSpc>
              <a:tabLst>
                <a:tab pos="241300" algn="l"/>
              </a:tabLst>
            </a:pPr>
            <a:r>
              <a:rPr lang="en-US" sz="1600" b="1" dirty="0">
                <a:effectLst/>
                <a:ea typeface="Times New Roman" panose="02020603050405020304" pitchFamily="18" charset="0"/>
              </a:rPr>
              <a:t>AIM:</a:t>
            </a:r>
            <a:r>
              <a:rPr lang="en-US" sz="1800" b="1" dirty="0">
                <a:effectLst/>
                <a:ea typeface="Times New Roman" panose="02020603050405020304" pitchFamily="18" charset="0"/>
              </a:rPr>
              <a:t> Write a program to implement RFID using Arduino.</a:t>
            </a:r>
            <a:endParaRPr lang="en-IN" sz="1800" b="1" dirty="0">
              <a:effectLst/>
              <a:ea typeface="Calibri" panose="020F0502020204030204" pitchFamily="34" charset="0"/>
            </a:endParaRPr>
          </a:p>
        </p:txBody>
      </p:sp>
      <p:sp>
        <p:nvSpPr>
          <p:cNvPr id="8" name="TextBox 7">
            <a:extLst>
              <a:ext uri="{FF2B5EF4-FFF2-40B4-BE49-F238E27FC236}">
                <a16:creationId xmlns:a16="http://schemas.microsoft.com/office/drawing/2014/main" id="{BA45CEFA-48AF-FA2A-1B08-69A191105310}"/>
              </a:ext>
            </a:extLst>
          </p:cNvPr>
          <p:cNvSpPr txBox="1"/>
          <p:nvPr/>
        </p:nvSpPr>
        <p:spPr>
          <a:xfrm>
            <a:off x="161365" y="1350889"/>
            <a:ext cx="11438964" cy="3016210"/>
          </a:xfrm>
          <a:prstGeom prst="rect">
            <a:avLst/>
          </a:prstGeom>
          <a:noFill/>
        </p:spPr>
        <p:txBody>
          <a:bodyPr wrap="square">
            <a:spAutoFit/>
          </a:bodyPr>
          <a:lstStyle/>
          <a:p>
            <a:pPr algn="just"/>
            <a:r>
              <a:rPr lang="en-US" sz="2800" b="0" dirty="0">
                <a:solidFill>
                  <a:srgbClr val="191919"/>
                </a:solidFill>
                <a:effectLst/>
                <a:latin typeface="Segoe UI" panose="020B0502040204020203" pitchFamily="34" charset="0"/>
                <a:ea typeface="Times New Roman" panose="02020603050405020304" pitchFamily="18" charset="0"/>
              </a:rPr>
              <a:t>What is RFID technology and how does it work?</a:t>
            </a:r>
            <a:endParaRPr lang="en-IN" sz="2800" b="1" dirty="0">
              <a:effectLst/>
              <a:latin typeface="Times New Roman" panose="02020603050405020304" pitchFamily="18" charset="0"/>
              <a:ea typeface="Times New Roman" panose="02020603050405020304" pitchFamily="18" charset="0"/>
            </a:endParaRPr>
          </a:p>
          <a:p>
            <a:pPr algn="just"/>
            <a:r>
              <a:rPr lang="en-US" sz="1800" dirty="0">
                <a:solidFill>
                  <a:srgbClr val="191919"/>
                </a:solidFill>
                <a:effectLst/>
                <a:latin typeface="Segoe UI" panose="020B0502040204020203" pitchFamily="34" charset="0"/>
                <a:ea typeface="Times New Roman" panose="02020603050405020304" pitchFamily="18" charset="0"/>
              </a:rPr>
              <a:t>An </a:t>
            </a:r>
            <a:r>
              <a:rPr lang="en-US" sz="1800" u="sng" dirty="0">
                <a:solidFill>
                  <a:srgbClr val="1A73E8"/>
                </a:solidFill>
                <a:effectLst/>
                <a:latin typeface="Segoe UI" panose="020B0502040204020203" pitchFamily="34" charset="0"/>
                <a:ea typeface="Times New Roman" panose="02020603050405020304" pitchFamily="18" charset="0"/>
                <a:hlinkClick r:id="rId2"/>
              </a:rPr>
              <a:t>RFID</a:t>
            </a:r>
            <a:r>
              <a:rPr lang="en-US" sz="1800" dirty="0">
                <a:solidFill>
                  <a:srgbClr val="191919"/>
                </a:solidFill>
                <a:effectLst/>
                <a:latin typeface="Segoe UI" panose="020B0502040204020203" pitchFamily="34" charset="0"/>
                <a:ea typeface="Times New Roman" panose="02020603050405020304" pitchFamily="18" charset="0"/>
              </a:rPr>
              <a:t> or radio frequency identification system consists of </a:t>
            </a:r>
            <a:r>
              <a:rPr lang="en-US" sz="1800" b="1" dirty="0">
                <a:solidFill>
                  <a:srgbClr val="0070C0"/>
                </a:solidFill>
                <a:effectLst/>
                <a:latin typeface="Segoe UI" panose="020B0502040204020203" pitchFamily="34" charset="0"/>
                <a:ea typeface="Times New Roman" panose="02020603050405020304" pitchFamily="18" charset="0"/>
              </a:rPr>
              <a:t>two main components, a tag attached to the object to be identified, and a reader that reads the tag</a:t>
            </a:r>
            <a:r>
              <a:rPr lang="en-US" sz="1800" dirty="0">
                <a:solidFill>
                  <a:srgbClr val="191919"/>
                </a:solidFill>
                <a:effectLst/>
                <a:latin typeface="Segoe UI" panose="020B0502040204020203" pitchFamily="34" charset="0"/>
                <a:ea typeface="Times New Roman" panose="02020603050405020304" pitchFamily="18" charset="0"/>
              </a:rPr>
              <a:t>.</a:t>
            </a:r>
            <a:endParaRPr lang="en-IN" sz="1800" dirty="0">
              <a:effectLst/>
              <a:latin typeface="Times New Roman" panose="02020603050405020304" pitchFamily="18" charset="0"/>
              <a:ea typeface="Times New Roman" panose="02020603050405020304" pitchFamily="18" charset="0"/>
            </a:endParaRPr>
          </a:p>
          <a:p>
            <a:pPr algn="just"/>
            <a:r>
              <a:rPr lang="en-US" sz="1800" b="1" dirty="0">
                <a:solidFill>
                  <a:srgbClr val="FF0000"/>
                </a:solidFill>
                <a:effectLst/>
                <a:latin typeface="Segoe UI" panose="020B0502040204020203" pitchFamily="34" charset="0"/>
                <a:ea typeface="Times New Roman" panose="02020603050405020304" pitchFamily="18" charset="0"/>
              </a:rPr>
              <a:t>A reader consists of a radio frequency module and an antenna that generates a high frequency electromagnetic field. </a:t>
            </a:r>
            <a:r>
              <a:rPr lang="en-US" sz="1800" dirty="0">
                <a:solidFill>
                  <a:srgbClr val="191919"/>
                </a:solidFill>
                <a:effectLst/>
                <a:latin typeface="Segoe UI" panose="020B0502040204020203" pitchFamily="34" charset="0"/>
                <a:ea typeface="Times New Roman" panose="02020603050405020304" pitchFamily="18" charset="0"/>
              </a:rPr>
              <a:t>Whereas</a:t>
            </a:r>
            <a:r>
              <a:rPr lang="en-US" sz="1800" b="1" dirty="0">
                <a:solidFill>
                  <a:srgbClr val="00B050"/>
                </a:solidFill>
                <a:effectLst/>
                <a:latin typeface="Segoe UI" panose="020B0502040204020203" pitchFamily="34" charset="0"/>
                <a:ea typeface="Times New Roman" panose="02020603050405020304" pitchFamily="18" charset="0"/>
              </a:rPr>
              <a:t> the tag is usually a passive device (it does not have a battery). It consists of a microchip that stores and processes information, and an antenna for receiving and transmitting a signal.</a:t>
            </a:r>
          </a:p>
          <a:p>
            <a:pPr algn="just"/>
            <a:r>
              <a:rPr lang="en-US" sz="1800" b="1" dirty="0">
                <a:solidFill>
                  <a:srgbClr val="7030A0"/>
                </a:solidFill>
                <a:effectLst/>
                <a:latin typeface="Segoe UI" panose="020B0502040204020203" pitchFamily="34" charset="0"/>
                <a:ea typeface="Times New Roman" panose="02020603050405020304" pitchFamily="18" charset="0"/>
              </a:rPr>
              <a:t>When the tag is brought close to the reader, the reader generates an electromagnetic field. This causes electrons to move through the tag’s antenna and subsequently powers the chip.</a:t>
            </a:r>
            <a:endParaRPr lang="en-IN" sz="1800" b="1" dirty="0">
              <a:solidFill>
                <a:srgbClr val="7030A0"/>
              </a:solidFill>
              <a:effectLst/>
              <a:latin typeface="Times New Roman" panose="02020603050405020304" pitchFamily="18" charset="0"/>
              <a:ea typeface="Times New Roman" panose="02020603050405020304" pitchFamily="18" charset="0"/>
            </a:endParaRPr>
          </a:p>
          <a:p>
            <a:pPr algn="just"/>
            <a:endParaRPr lang="en-IN" sz="1800" dirty="0">
              <a:effectLst/>
              <a:latin typeface="Times New Roman" panose="02020603050405020304" pitchFamily="18" charset="0"/>
              <a:ea typeface="Times New Roman" panose="02020603050405020304" pitchFamily="18" charset="0"/>
            </a:endParaRPr>
          </a:p>
        </p:txBody>
      </p:sp>
      <p:pic>
        <p:nvPicPr>
          <p:cNvPr id="1026" name="Picture 2" descr="How RFID Technology Works Reader Writer System Tag Communication">
            <a:extLst>
              <a:ext uri="{FF2B5EF4-FFF2-40B4-BE49-F238E27FC236}">
                <a16:creationId xmlns:a16="http://schemas.microsoft.com/office/drawing/2014/main" id="{58237C38-01D1-42C0-CB37-B17CEFF7A3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365" y="4177248"/>
            <a:ext cx="9177415" cy="247055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916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542A5B-3FB7-E8E5-0E96-C13E22612F1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08AAFE90-E8F7-8C53-9266-B382EE28B822}"/>
              </a:ext>
            </a:extLst>
          </p:cNvPr>
          <p:cNvSpPr>
            <a:spLocks noGrp="1"/>
          </p:cNvSpPr>
          <p:nvPr>
            <p:ph type="sldNum" sz="quarter" idx="12"/>
          </p:nvPr>
        </p:nvSpPr>
        <p:spPr/>
        <p:txBody>
          <a:bodyPr/>
          <a:lstStyle/>
          <a:p>
            <a:fld id="{6D22F896-40B5-4ADD-8801-0D06FADFA095}" type="slidenum">
              <a:rPr lang="en-US" smtClean="0"/>
              <a:pPr/>
              <a:t>5</a:t>
            </a:fld>
            <a:endParaRPr lang="en-US" dirty="0"/>
          </a:p>
        </p:txBody>
      </p:sp>
      <p:sp>
        <p:nvSpPr>
          <p:cNvPr id="2" name="Title 1">
            <a:extLst>
              <a:ext uri="{FF2B5EF4-FFF2-40B4-BE49-F238E27FC236}">
                <a16:creationId xmlns:a16="http://schemas.microsoft.com/office/drawing/2014/main" id="{FB9471F0-7F5F-80B1-68B3-F2C445E4F02C}"/>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pic>
        <p:nvPicPr>
          <p:cNvPr id="2049" name="Picture 3" descr="RC522 RFID Reader Writer Module with Tag Card and FOB Key Tag">
            <a:extLst>
              <a:ext uri="{FF2B5EF4-FFF2-40B4-BE49-F238E27FC236}">
                <a16:creationId xmlns:a16="http://schemas.microsoft.com/office/drawing/2014/main" id="{90F0FC39-6CF7-E3CD-EC7D-6CBF2AC24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a:off x="9018494" y="4100706"/>
            <a:ext cx="3055199" cy="1854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E7DE3C8-4073-A9E6-32E7-F029699CF24C}"/>
              </a:ext>
            </a:extLst>
          </p:cNvPr>
          <p:cNvSpPr>
            <a:spLocks noChangeArrowheads="1"/>
          </p:cNvSpPr>
          <p:nvPr/>
        </p:nvSpPr>
        <p:spPr bwMode="auto">
          <a:xfrm>
            <a:off x="8965" y="854080"/>
            <a:ext cx="8900187" cy="4962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Hardware Overview</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050" b="1"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a:t>
            </a:r>
            <a:r>
              <a:rPr kumimoji="0" lang="en-US" altLang="en-US" b="1" i="0" u="none" strike="noStrike" cap="none" normalizeH="0" baseline="0" dirty="0">
                <a:ln>
                  <a:noFill/>
                </a:ln>
                <a:solidFill>
                  <a:srgbClr val="0070C0"/>
                </a:solidFill>
                <a:effectLst/>
                <a:ea typeface="Calibri" panose="020F0502020204030204" pitchFamily="34" charset="0"/>
                <a:cs typeface="Times New Roman" panose="02020603050405020304" pitchFamily="18" charset="0"/>
              </a:rPr>
              <a:t>RC522 RFID module based on the MFRC522 IC  is one of the cheapest RFID options you can get online for less than four dollars. It usually comes with an RFID card tag and a key fob tag with 1KB of memory. And the best part is that it can write a tag that means you can store any message in it</a:t>
            </a: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a:t>
            </a:r>
            <a:r>
              <a:rPr kumimoji="0" lang="en-US" altLang="en-US" b="1" i="0" u="none" strike="noStrike" cap="none" normalizeH="0" baseline="0" dirty="0">
                <a:ln>
                  <a:noFill/>
                </a:ln>
                <a:solidFill>
                  <a:srgbClr val="FF0000"/>
                </a:solidFill>
                <a:effectLst/>
                <a:ea typeface="Calibri" panose="020F0502020204030204" pitchFamily="34" charset="0"/>
                <a:cs typeface="Times New Roman" panose="02020603050405020304" pitchFamily="18" charset="0"/>
              </a:rPr>
              <a:t>RC522 RFID reader module is designed to create a 13.56MHz electromagnetic field and communicate with RFID tags (ISO 14443A standard tags).</a:t>
            </a:r>
            <a:endParaRPr kumimoji="0" lang="en-US" altLang="en-US" sz="1050" b="1" i="0" u="none" strike="noStrike" cap="none" normalizeH="0" baseline="0" dirty="0">
              <a:ln>
                <a:noFill/>
              </a:ln>
              <a:solidFill>
                <a:srgbClr val="FF0000"/>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reader can communicate with a microcontroller over a 4-pin SPI with a maximum data rate of 10 Mbps. It also supports communication over I2C and UART protocols.</a:t>
            </a:r>
            <a:endParaRPr kumimoji="0" lang="en-US" altLang="en-US" sz="105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B050"/>
                </a:solidFill>
                <a:effectLst/>
                <a:ea typeface="Calibri" panose="020F0502020204030204" pitchFamily="34" charset="0"/>
                <a:cs typeface="Times New Roman" panose="02020603050405020304" pitchFamily="18" charset="0"/>
              </a:rPr>
              <a:t>The RC522 RFID module can be programmed to generate an interrupt, allowing the module to alert us when a tag approaches it, instead of constantly asking the module “Is there a card nearby?”.</a:t>
            </a:r>
            <a:endParaRPr kumimoji="0" lang="en-US" altLang="en-US" sz="1050" b="1" i="0" u="none" strike="noStrike" cap="none" normalizeH="0" baseline="0" dirty="0">
              <a:ln>
                <a:noFill/>
              </a:ln>
              <a:solidFill>
                <a:srgbClr val="00B050"/>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module’s operating voltage ranges from 2.5 to 3.3V, but the good news is that the logic pins are 5-volt tolerant, so we can easily connect it to an Arduino or any 5V logic microcontroller without using a logic level converter.</a:t>
            </a:r>
            <a:endParaRPr kumimoji="0" lang="en-US" altLang="en-US" sz="2800" b="0" i="0" u="none" strike="noStrike" cap="none" normalizeH="0" baseline="0" dirty="0">
              <a:ln>
                <a:noFill/>
              </a:ln>
              <a:solidFill>
                <a:schemeClr val="tx1"/>
              </a:solidFill>
              <a:effectLst/>
            </a:endParaRPr>
          </a:p>
        </p:txBody>
      </p:sp>
      <p:pic>
        <p:nvPicPr>
          <p:cNvPr id="2052" name="Picture 4">
            <a:extLst>
              <a:ext uri="{FF2B5EF4-FFF2-40B4-BE49-F238E27FC236}">
                <a16:creationId xmlns:a16="http://schemas.microsoft.com/office/drawing/2014/main" id="{50E671C8-65BE-19B5-7389-0BD20A3CA5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8494" y="942266"/>
            <a:ext cx="3055199" cy="2887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0754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8C4D09-FB50-191A-10B5-B0CEC798BA26}"/>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9054C8D-D832-468F-7C5A-CA0BF5A5C427}"/>
              </a:ext>
            </a:extLst>
          </p:cNvPr>
          <p:cNvSpPr>
            <a:spLocks noGrp="1"/>
          </p:cNvSpPr>
          <p:nvPr>
            <p:ph type="sldNum" sz="quarter" idx="12"/>
          </p:nvPr>
        </p:nvSpPr>
        <p:spPr/>
        <p:txBody>
          <a:bodyPr/>
          <a:lstStyle/>
          <a:p>
            <a:fld id="{6D22F896-40B5-4ADD-8801-0D06FADFA095}" type="slidenum">
              <a:rPr lang="en-US" smtClean="0"/>
              <a:pPr/>
              <a:t>6</a:t>
            </a:fld>
            <a:endParaRPr lang="en-US" dirty="0"/>
          </a:p>
        </p:txBody>
      </p:sp>
      <p:sp>
        <p:nvSpPr>
          <p:cNvPr id="2" name="Title 1">
            <a:extLst>
              <a:ext uri="{FF2B5EF4-FFF2-40B4-BE49-F238E27FC236}">
                <a16:creationId xmlns:a16="http://schemas.microsoft.com/office/drawing/2014/main" id="{479D5E67-C939-680F-F98A-F118B03BA147}"/>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pic>
        <p:nvPicPr>
          <p:cNvPr id="2049" name="Picture 3" descr="RC522 RFID Reader Writer Module with Tag Card and FOB Key Tag">
            <a:extLst>
              <a:ext uri="{FF2B5EF4-FFF2-40B4-BE49-F238E27FC236}">
                <a16:creationId xmlns:a16="http://schemas.microsoft.com/office/drawing/2014/main" id="{F5418C1E-AFE2-19F3-604C-8021E6B2CB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9018494" y="4100706"/>
            <a:ext cx="3055199" cy="18547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F3726395-E32A-DBBA-0364-55144ECD6936}"/>
              </a:ext>
            </a:extLst>
          </p:cNvPr>
          <p:cNvSpPr>
            <a:spLocks noChangeArrowheads="1"/>
          </p:cNvSpPr>
          <p:nvPr/>
        </p:nvSpPr>
        <p:spPr bwMode="auto">
          <a:xfrm>
            <a:off x="-2205316" y="137408"/>
            <a:ext cx="89001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b="1" dirty="0">
                <a:ea typeface="Calibri" panose="020F0502020204030204" pitchFamily="34" charset="0"/>
                <a:cs typeface="Times New Roman" panose="02020603050405020304" pitchFamily="18" charset="0"/>
              </a:rPr>
              <a:t>Sample Video</a:t>
            </a:r>
            <a:endParaRPr kumimoji="0" lang="en-US" altLang="en-US"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endParaRPr>
          </a:p>
        </p:txBody>
      </p:sp>
      <p:pic>
        <p:nvPicPr>
          <p:cNvPr id="2052" name="Picture 4">
            <a:extLst>
              <a:ext uri="{FF2B5EF4-FFF2-40B4-BE49-F238E27FC236}">
                <a16:creationId xmlns:a16="http://schemas.microsoft.com/office/drawing/2014/main" id="{09EFB2CB-666B-AF03-8785-7BC9ADD0B2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18494" y="942266"/>
            <a:ext cx="3055199" cy="28876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Arduino RFID _ How to Use RFID RC522 with Arduino">
            <a:hlinkClick r:id="" action="ppaction://media"/>
            <a:extLst>
              <a:ext uri="{FF2B5EF4-FFF2-40B4-BE49-F238E27FC236}">
                <a16:creationId xmlns:a16="http://schemas.microsoft.com/office/drawing/2014/main" id="{F3773404-7B72-407B-276D-D608840D732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8307" y="895928"/>
            <a:ext cx="8653168" cy="517236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2055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534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BF0D18-9A5E-7E40-AFCE-6FBE145C4F6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8A07DFA-0654-DBF7-B914-FBB3340C96E4}"/>
              </a:ext>
            </a:extLst>
          </p:cNvPr>
          <p:cNvSpPr>
            <a:spLocks noGrp="1"/>
          </p:cNvSpPr>
          <p:nvPr>
            <p:ph type="sldNum" sz="quarter" idx="12"/>
          </p:nvPr>
        </p:nvSpPr>
        <p:spPr/>
        <p:txBody>
          <a:bodyPr/>
          <a:lstStyle/>
          <a:p>
            <a:fld id="{6D22F896-40B5-4ADD-8801-0D06FADFA095}" type="slidenum">
              <a:rPr lang="en-US" smtClean="0"/>
              <a:pPr/>
              <a:t>7</a:t>
            </a:fld>
            <a:endParaRPr lang="en-US" dirty="0"/>
          </a:p>
        </p:txBody>
      </p:sp>
      <p:sp>
        <p:nvSpPr>
          <p:cNvPr id="2" name="Title 1">
            <a:extLst>
              <a:ext uri="{FF2B5EF4-FFF2-40B4-BE49-F238E27FC236}">
                <a16:creationId xmlns:a16="http://schemas.microsoft.com/office/drawing/2014/main" id="{5B700E6F-DD75-2208-09E1-AF401F80750E}"/>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sp>
        <p:nvSpPr>
          <p:cNvPr id="5" name="Rectangle 1">
            <a:extLst>
              <a:ext uri="{FF2B5EF4-FFF2-40B4-BE49-F238E27FC236}">
                <a16:creationId xmlns:a16="http://schemas.microsoft.com/office/drawing/2014/main" id="{4DA7C924-E11B-40D0-78B6-CC56F2FADC3C}"/>
              </a:ext>
            </a:extLst>
          </p:cNvPr>
          <p:cNvSpPr>
            <a:spLocks noChangeArrowheads="1"/>
          </p:cNvSpPr>
          <p:nvPr/>
        </p:nvSpPr>
        <p:spPr bwMode="auto">
          <a:xfrm>
            <a:off x="1426135" y="3429000"/>
            <a:ext cx="198002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Technical Specifications</a:t>
            </a:r>
            <a:endParaRPr kumimoji="0" lang="en-US" altLang="en-US" sz="1800" b="0" i="0" u="none" strike="noStrike" cap="none" normalizeH="0" baseline="0" dirty="0">
              <a:ln>
                <a:noFill/>
              </a:ln>
              <a:solidFill>
                <a:schemeClr val="tx1"/>
              </a:solidFill>
              <a:effectLst/>
            </a:endParaRPr>
          </a:p>
        </p:txBody>
      </p:sp>
      <p:pic>
        <p:nvPicPr>
          <p:cNvPr id="7" name="Picture 6">
            <a:extLst>
              <a:ext uri="{FF2B5EF4-FFF2-40B4-BE49-F238E27FC236}">
                <a16:creationId xmlns:a16="http://schemas.microsoft.com/office/drawing/2014/main" id="{A90C433F-9B1F-8B81-2D08-5D99F4AE772B}"/>
              </a:ext>
            </a:extLst>
          </p:cNvPr>
          <p:cNvPicPr>
            <a:picLocks noChangeAspect="1"/>
          </p:cNvPicPr>
          <p:nvPr/>
        </p:nvPicPr>
        <p:blipFill>
          <a:blip r:embed="rId2"/>
          <a:stretch>
            <a:fillRect/>
          </a:stretch>
        </p:blipFill>
        <p:spPr>
          <a:xfrm>
            <a:off x="260723" y="3832827"/>
            <a:ext cx="4582164" cy="289600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Rectangle 3">
            <a:extLst>
              <a:ext uri="{FF2B5EF4-FFF2-40B4-BE49-F238E27FC236}">
                <a16:creationId xmlns:a16="http://schemas.microsoft.com/office/drawing/2014/main" id="{6F3F0229-F1C3-AAD4-F238-8E216E2EA1B8}"/>
              </a:ext>
            </a:extLst>
          </p:cNvPr>
          <p:cNvSpPr>
            <a:spLocks noChangeArrowheads="1"/>
          </p:cNvSpPr>
          <p:nvPr/>
        </p:nvSpPr>
        <p:spPr bwMode="auto">
          <a:xfrm>
            <a:off x="4125368" y="1177811"/>
            <a:ext cx="80666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ea typeface="Calibri" panose="020F0502020204030204" pitchFamily="34" charset="0"/>
                <a:cs typeface="Times New Roman" panose="02020603050405020304" pitchFamily="18" charset="0"/>
              </a:rPr>
              <a:t>The RC522 module has a total of 8 pins that connect it to the outside world. The connections are as follows:</a:t>
            </a:r>
            <a:endParaRPr kumimoji="0" lang="en-US" altLang="en-US" sz="800" b="1" i="0" u="none" strike="noStrike" cap="none" normalizeH="0" baseline="0" dirty="0">
              <a:ln>
                <a:noFill/>
              </a:ln>
              <a:solidFill>
                <a:schemeClr val="tx1"/>
              </a:solidFill>
              <a:effectLst/>
            </a:endParaRPr>
          </a:p>
        </p:txBody>
      </p:sp>
      <p:pic>
        <p:nvPicPr>
          <p:cNvPr id="3074" name="Picture 4" descr="RC522 RFID Reader Writer Module Pinout">
            <a:extLst>
              <a:ext uri="{FF2B5EF4-FFF2-40B4-BE49-F238E27FC236}">
                <a16:creationId xmlns:a16="http://schemas.microsoft.com/office/drawing/2014/main" id="{EFD6BAFD-E893-C6AF-2274-D3CD85368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8237" y="1687469"/>
            <a:ext cx="5546725" cy="294163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4315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F3F9D-7291-265D-01B6-C2E85208AAF5}"/>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7F4492F-1B22-1CBE-3FB6-258A978CDD34}"/>
              </a:ext>
            </a:extLst>
          </p:cNvPr>
          <p:cNvSpPr>
            <a:spLocks noGrp="1"/>
          </p:cNvSpPr>
          <p:nvPr>
            <p:ph type="sldNum" sz="quarter" idx="12"/>
          </p:nvPr>
        </p:nvSpPr>
        <p:spPr/>
        <p:txBody>
          <a:bodyPr/>
          <a:lstStyle/>
          <a:p>
            <a:fld id="{6D22F896-40B5-4ADD-8801-0D06FADFA095}" type="slidenum">
              <a:rPr lang="en-US" smtClean="0"/>
              <a:pPr/>
              <a:t>8</a:t>
            </a:fld>
            <a:endParaRPr lang="en-US" dirty="0"/>
          </a:p>
        </p:txBody>
      </p:sp>
      <p:sp>
        <p:nvSpPr>
          <p:cNvPr id="2" name="Title 1">
            <a:extLst>
              <a:ext uri="{FF2B5EF4-FFF2-40B4-BE49-F238E27FC236}">
                <a16:creationId xmlns:a16="http://schemas.microsoft.com/office/drawing/2014/main" id="{EB77407C-7E6D-4796-19AB-3BD8F6611F61}"/>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pic>
        <p:nvPicPr>
          <p:cNvPr id="3074" name="Picture 4" descr="RC522 RFID Reader Writer Module Pinout">
            <a:extLst>
              <a:ext uri="{FF2B5EF4-FFF2-40B4-BE49-F238E27FC236}">
                <a16:creationId xmlns:a16="http://schemas.microsoft.com/office/drawing/2014/main" id="{812AC15B-8AE5-1D4B-3BED-885A5A67AFE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152"/>
          <a:stretch/>
        </p:blipFill>
        <p:spPr bwMode="auto">
          <a:xfrm>
            <a:off x="7737101" y="1715172"/>
            <a:ext cx="4361949" cy="3467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CFC7B73-E6B9-987A-4779-AEE496F87216}"/>
              </a:ext>
            </a:extLst>
          </p:cNvPr>
          <p:cNvSpPr txBox="1"/>
          <p:nvPr/>
        </p:nvSpPr>
        <p:spPr>
          <a:xfrm>
            <a:off x="92950" y="708415"/>
            <a:ext cx="7582539" cy="5441170"/>
          </a:xfrm>
          <a:prstGeom prst="rect">
            <a:avLst/>
          </a:prstGeom>
          <a:noFill/>
        </p:spPr>
        <p:txBody>
          <a:bodyPr wrap="square">
            <a:spAutoFit/>
          </a:bodyPr>
          <a:lstStyle/>
          <a:p>
            <a:pPr marL="342900" indent="-342900" algn="just">
              <a:lnSpc>
                <a:spcPct val="150000"/>
              </a:lnSpc>
              <a:buFont typeface="+mj-lt"/>
              <a:buAutoNum type="arabicPeriod"/>
            </a:pPr>
            <a:r>
              <a:rPr lang="en-US" sz="1800" b="1" dirty="0">
                <a:effectLst/>
                <a:ea typeface="Calibri" panose="020F0502020204030204" pitchFamily="34" charset="0"/>
              </a:rPr>
              <a:t>VCC</a:t>
            </a:r>
            <a:r>
              <a:rPr lang="en-US" sz="1800" b="1" dirty="0">
                <a:solidFill>
                  <a:srgbClr val="FF0000"/>
                </a:solidFill>
                <a:effectLst/>
                <a:ea typeface="Calibri" panose="020F0502020204030204" pitchFamily="34" charset="0"/>
              </a:rPr>
              <a:t> supplies power to the module. This can be anywhere from 2.5 to 3.3 volts. You can connect it to the 3.3V output from your Arduino. But remember that connecting it to the 5V pin will probably destroy your module!</a:t>
            </a:r>
            <a:endParaRPr lang="en-IN" sz="1800" b="1" dirty="0">
              <a:solidFill>
                <a:srgbClr val="FF0000"/>
              </a:solidFill>
              <a:effectLst/>
              <a:ea typeface="Calibri" panose="020F0502020204030204" pitchFamily="34" charset="0"/>
            </a:endParaRPr>
          </a:p>
          <a:p>
            <a:pPr marL="342900" indent="-342900" algn="just">
              <a:lnSpc>
                <a:spcPct val="150000"/>
              </a:lnSpc>
              <a:buFont typeface="+mj-lt"/>
              <a:buAutoNum type="arabicPeriod"/>
            </a:pPr>
            <a:r>
              <a:rPr lang="en-US" sz="1800" b="1" dirty="0">
                <a:effectLst/>
                <a:ea typeface="Calibri" panose="020F0502020204030204" pitchFamily="34" charset="0"/>
              </a:rPr>
              <a:t>RST </a:t>
            </a:r>
            <a:r>
              <a:rPr lang="en-US" sz="1800" b="1" dirty="0">
                <a:solidFill>
                  <a:srgbClr val="FFC000"/>
                </a:solidFill>
                <a:effectLst/>
                <a:ea typeface="Calibri" panose="020F0502020204030204" pitchFamily="34" charset="0"/>
              </a:rPr>
              <a:t>is an input for reset and power-down. When this pin goes low the module enters power-down mode. In which the oscillator is turned off and the input pins are disconnected from the outside world. Whereas the module is reset on the rising edge of the signal.</a:t>
            </a:r>
          </a:p>
          <a:p>
            <a:pPr marL="342900" indent="-342900" algn="just">
              <a:lnSpc>
                <a:spcPct val="150000"/>
              </a:lnSpc>
              <a:buFont typeface="+mj-lt"/>
              <a:buAutoNum type="arabicPeriod"/>
            </a:pPr>
            <a:r>
              <a:rPr lang="en-US" sz="1800" b="1" dirty="0">
                <a:effectLst/>
                <a:ea typeface="Calibri" panose="020F0502020204030204" pitchFamily="34" charset="0"/>
              </a:rPr>
              <a:t>GND</a:t>
            </a:r>
            <a:r>
              <a:rPr lang="en-US" sz="1800" dirty="0">
                <a:effectLst/>
                <a:ea typeface="Calibri" panose="020F0502020204030204" pitchFamily="34" charset="0"/>
              </a:rPr>
              <a:t> </a:t>
            </a:r>
            <a:r>
              <a:rPr lang="en-US" sz="1800" b="1" dirty="0">
                <a:effectLst/>
                <a:ea typeface="Calibri" panose="020F0502020204030204" pitchFamily="34" charset="0"/>
              </a:rPr>
              <a:t>is the ground pin and needs to be connected to the GND pin on the Arduino.</a:t>
            </a:r>
            <a:endParaRPr lang="en-IN" sz="1800" b="1" dirty="0">
              <a:effectLst/>
              <a:ea typeface="Calibri" panose="020F0502020204030204" pitchFamily="34" charset="0"/>
            </a:endParaRPr>
          </a:p>
          <a:p>
            <a:pPr marL="342900" indent="-342900" algn="just">
              <a:lnSpc>
                <a:spcPct val="150000"/>
              </a:lnSpc>
              <a:buFont typeface="+mj-lt"/>
              <a:buAutoNum type="arabicPeriod"/>
            </a:pPr>
            <a:r>
              <a:rPr lang="en-US" sz="1800" b="1" dirty="0">
                <a:effectLst/>
                <a:ea typeface="Calibri" panose="020F0502020204030204" pitchFamily="34" charset="0"/>
              </a:rPr>
              <a:t>IRQ </a:t>
            </a:r>
            <a:r>
              <a:rPr lang="en-US" sz="1800" b="1" dirty="0">
                <a:solidFill>
                  <a:schemeClr val="bg1">
                    <a:lumMod val="50000"/>
                  </a:schemeClr>
                </a:solidFill>
                <a:effectLst/>
                <a:ea typeface="Calibri" panose="020F0502020204030204" pitchFamily="34" charset="0"/>
              </a:rPr>
              <a:t>is an interrupt pin that alerts the microcontroller when an RFID tag is in the vicinity.</a:t>
            </a:r>
            <a:endParaRPr lang="en-IN" sz="1800" b="1" dirty="0">
              <a:solidFill>
                <a:schemeClr val="bg1">
                  <a:lumMod val="50000"/>
                </a:schemeClr>
              </a:solidFill>
              <a:effectLst/>
              <a:ea typeface="Calibri" panose="020F0502020204030204" pitchFamily="34" charset="0"/>
            </a:endParaRPr>
          </a:p>
        </p:txBody>
      </p:sp>
    </p:spTree>
    <p:extLst>
      <p:ext uri="{BB962C8B-B14F-4D97-AF65-F5344CB8AC3E}">
        <p14:creationId xmlns:p14="http://schemas.microsoft.com/office/powerpoint/2010/main" val="23184110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AF3D2-A8D5-2B7C-802C-CA05246B38AE}"/>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4833764D-00D9-3941-6C16-5BC8FF593B28}"/>
              </a:ext>
            </a:extLst>
          </p:cNvPr>
          <p:cNvSpPr>
            <a:spLocks noGrp="1"/>
          </p:cNvSpPr>
          <p:nvPr>
            <p:ph type="sldNum" sz="quarter" idx="12"/>
          </p:nvPr>
        </p:nvSpPr>
        <p:spPr/>
        <p:txBody>
          <a:bodyPr/>
          <a:lstStyle/>
          <a:p>
            <a:fld id="{6D22F896-40B5-4ADD-8801-0D06FADFA095}" type="slidenum">
              <a:rPr lang="en-US" smtClean="0"/>
              <a:pPr/>
              <a:t>9</a:t>
            </a:fld>
            <a:endParaRPr lang="en-US" dirty="0"/>
          </a:p>
        </p:txBody>
      </p:sp>
      <p:sp>
        <p:nvSpPr>
          <p:cNvPr id="2" name="Title 1">
            <a:extLst>
              <a:ext uri="{FF2B5EF4-FFF2-40B4-BE49-F238E27FC236}">
                <a16:creationId xmlns:a16="http://schemas.microsoft.com/office/drawing/2014/main" id="{B5D6FEC2-7985-C86C-8A23-8AB2C1458DED}"/>
              </a:ext>
            </a:extLst>
          </p:cNvPr>
          <p:cNvSpPr txBox="1">
            <a:spLocks/>
          </p:cNvSpPr>
          <p:nvPr/>
        </p:nvSpPr>
        <p:spPr>
          <a:xfrm>
            <a:off x="7246839" y="6256757"/>
            <a:ext cx="4945161" cy="601243"/>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a:lstStyle>
          <a:p>
            <a:pPr algn="r">
              <a:lnSpc>
                <a:spcPct val="100000"/>
              </a:lnSpc>
            </a:pPr>
            <a:r>
              <a:rPr lang="en-US" sz="1400" b="1" dirty="0">
                <a:solidFill>
                  <a:schemeClr val="accent5">
                    <a:lumMod val="20000"/>
                    <a:lumOff val="80000"/>
                  </a:schemeClr>
                </a:solidFill>
              </a:rPr>
              <a:t>Ass. Prof. Kunal D Gaikwad</a:t>
            </a:r>
          </a:p>
          <a:p>
            <a:pPr algn="r">
              <a:lnSpc>
                <a:spcPct val="100000"/>
              </a:lnSpc>
            </a:pPr>
            <a:r>
              <a:rPr lang="en-US" sz="1400" b="1" dirty="0">
                <a:solidFill>
                  <a:schemeClr val="accent5">
                    <a:lumMod val="20000"/>
                    <a:lumOff val="80000"/>
                  </a:schemeClr>
                </a:solidFill>
              </a:rPr>
              <a:t>CSE Department, CMRIT </a:t>
            </a:r>
          </a:p>
          <a:p>
            <a:pPr algn="r">
              <a:lnSpc>
                <a:spcPct val="100000"/>
              </a:lnSpc>
            </a:pPr>
            <a:endParaRPr lang="en-IN" sz="1400" dirty="0"/>
          </a:p>
        </p:txBody>
      </p:sp>
      <p:pic>
        <p:nvPicPr>
          <p:cNvPr id="3074" name="Picture 4" descr="RC522 RFID Reader Writer Module Pinout">
            <a:extLst>
              <a:ext uri="{FF2B5EF4-FFF2-40B4-BE49-F238E27FC236}">
                <a16:creationId xmlns:a16="http://schemas.microsoft.com/office/drawing/2014/main" id="{72BC25BE-A682-4B79-5348-F1887B5B04F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7152"/>
          <a:stretch/>
        </p:blipFill>
        <p:spPr bwMode="auto">
          <a:xfrm>
            <a:off x="7737101" y="1715172"/>
            <a:ext cx="4361949" cy="346739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EF8F35D-B417-AF26-6F73-601243D7F309}"/>
              </a:ext>
            </a:extLst>
          </p:cNvPr>
          <p:cNvSpPr txBox="1"/>
          <p:nvPr/>
        </p:nvSpPr>
        <p:spPr>
          <a:xfrm>
            <a:off x="0" y="941498"/>
            <a:ext cx="7582539" cy="5440272"/>
          </a:xfrm>
          <a:prstGeom prst="rect">
            <a:avLst/>
          </a:prstGeom>
          <a:noFill/>
        </p:spPr>
        <p:txBody>
          <a:bodyPr wrap="square">
            <a:spAutoFit/>
          </a:bodyPr>
          <a:lstStyle/>
          <a:p>
            <a:pPr marL="342900" indent="-342900" algn="just">
              <a:lnSpc>
                <a:spcPct val="150000"/>
              </a:lnSpc>
              <a:buFont typeface="+mj-lt"/>
              <a:buAutoNum type="arabicPeriod" startAt="5"/>
            </a:pPr>
            <a:r>
              <a:rPr lang="en-US" sz="1800" b="1" dirty="0">
                <a:effectLst/>
                <a:ea typeface="Calibri" panose="020F0502020204030204" pitchFamily="34" charset="0"/>
              </a:rPr>
              <a:t>MISO / SCL / Tx</a:t>
            </a:r>
            <a:r>
              <a:rPr lang="en-US" sz="1800" b="1" dirty="0">
                <a:solidFill>
                  <a:srgbClr val="7030A0"/>
                </a:solidFill>
                <a:effectLst/>
                <a:ea typeface="Calibri" panose="020F0502020204030204" pitchFamily="34" charset="0"/>
              </a:rPr>
              <a:t> pin acts as master-in-slave-out when SPI interface is enabled, as serial clock when I2C interface is enabled and as serial data output when the UART interface is enabled.</a:t>
            </a:r>
          </a:p>
          <a:p>
            <a:pPr marL="342900" indent="-342900" algn="just">
              <a:lnSpc>
                <a:spcPct val="150000"/>
              </a:lnSpc>
              <a:buFont typeface="+mj-lt"/>
              <a:buAutoNum type="arabicPeriod" startAt="5"/>
            </a:pPr>
            <a:r>
              <a:rPr lang="en-US" sz="1800" b="1" dirty="0">
                <a:effectLst/>
                <a:ea typeface="Calibri" panose="020F0502020204030204" pitchFamily="34" charset="0"/>
              </a:rPr>
              <a:t>MOSI (Master Out Slave In) </a:t>
            </a:r>
            <a:r>
              <a:rPr lang="en-US" sz="1800" b="1" dirty="0">
                <a:solidFill>
                  <a:srgbClr val="00B0F0"/>
                </a:solidFill>
                <a:effectLst/>
                <a:ea typeface="Calibri" panose="020F0502020204030204" pitchFamily="34" charset="0"/>
              </a:rPr>
              <a:t>is the SPI input to the RC522 module</a:t>
            </a:r>
            <a:r>
              <a:rPr lang="en-US" b="1" dirty="0">
                <a:solidFill>
                  <a:srgbClr val="00B0F0"/>
                </a:solidFill>
                <a:ea typeface="Calibri" panose="020F0502020204030204" pitchFamily="34" charset="0"/>
              </a:rPr>
              <a:t>.</a:t>
            </a:r>
            <a:endParaRPr lang="en-US" sz="1800" b="1" dirty="0">
              <a:solidFill>
                <a:srgbClr val="00B0F0"/>
              </a:solidFill>
              <a:effectLst/>
              <a:ea typeface="Calibri" panose="020F0502020204030204" pitchFamily="34" charset="0"/>
            </a:endParaRPr>
          </a:p>
          <a:p>
            <a:pPr marL="342900" indent="-342900" algn="just">
              <a:lnSpc>
                <a:spcPct val="150000"/>
              </a:lnSpc>
              <a:buFont typeface="+mj-lt"/>
              <a:buAutoNum type="arabicPeriod" startAt="5"/>
            </a:pPr>
            <a:r>
              <a:rPr lang="en-US" sz="1800" b="1" dirty="0">
                <a:effectLst/>
                <a:ea typeface="Calibri" panose="020F0502020204030204" pitchFamily="34" charset="0"/>
              </a:rPr>
              <a:t>SCK (Serial Clock) </a:t>
            </a:r>
            <a:r>
              <a:rPr lang="en-US" sz="1800" b="1" dirty="0">
                <a:solidFill>
                  <a:srgbClr val="00B050"/>
                </a:solidFill>
                <a:effectLst/>
                <a:ea typeface="Calibri" panose="020F0502020204030204" pitchFamily="34" charset="0"/>
              </a:rPr>
              <a:t>accepts the clock pulses provided by the SPI bus master i.e. Arduino.</a:t>
            </a:r>
            <a:endParaRPr lang="en-IN" b="1" dirty="0">
              <a:solidFill>
                <a:srgbClr val="00B050"/>
              </a:solidFill>
              <a:ea typeface="Calibri" panose="020F0502020204030204" pitchFamily="34" charset="0"/>
            </a:endParaRPr>
          </a:p>
          <a:p>
            <a:pPr marL="342900" indent="-342900" algn="just">
              <a:lnSpc>
                <a:spcPct val="150000"/>
              </a:lnSpc>
              <a:buFont typeface="+mj-lt"/>
              <a:buAutoNum type="arabicPeriod" startAt="5"/>
            </a:pPr>
            <a:r>
              <a:rPr lang="en-US" sz="1800" b="1" dirty="0">
                <a:effectLst/>
                <a:ea typeface="Calibri" panose="020F0502020204030204" pitchFamily="34" charset="0"/>
              </a:rPr>
              <a:t>SS / SDA / Rx pin </a:t>
            </a:r>
            <a:r>
              <a:rPr lang="en-US" sz="1800" b="1" dirty="0">
                <a:solidFill>
                  <a:schemeClr val="accent5"/>
                </a:solidFill>
                <a:effectLst/>
                <a:ea typeface="Calibri" panose="020F0502020204030204" pitchFamily="34" charset="0"/>
              </a:rPr>
              <a:t>acts as a signal input when the SPI interface is enabled, as serial data when the I2C interface is enabled and as a serial data input when the UART interface is enabled. This pin is usually marked by encasing the pin in a square so that it can be used as a reference to identify other pins.</a:t>
            </a:r>
            <a:endParaRPr lang="en-IN" sz="1800" b="1" dirty="0">
              <a:solidFill>
                <a:schemeClr val="accent5"/>
              </a:solidFill>
              <a:effectLst/>
              <a:ea typeface="Calibri" panose="020F0502020204030204" pitchFamily="34" charset="0"/>
            </a:endParaRPr>
          </a:p>
          <a:p>
            <a:pPr algn="just">
              <a:lnSpc>
                <a:spcPct val="150000"/>
              </a:lnSpc>
            </a:pPr>
            <a:endParaRPr lang="en-IN" sz="1800" b="1" dirty="0">
              <a:solidFill>
                <a:schemeClr val="bg1">
                  <a:lumMod val="50000"/>
                </a:schemeClr>
              </a:solidFill>
              <a:effectLst/>
              <a:ea typeface="Calibri" panose="020F0502020204030204" pitchFamily="34" charset="0"/>
            </a:endParaRPr>
          </a:p>
        </p:txBody>
      </p:sp>
    </p:spTree>
    <p:extLst>
      <p:ext uri="{BB962C8B-B14F-4D97-AF65-F5344CB8AC3E}">
        <p14:creationId xmlns:p14="http://schemas.microsoft.com/office/powerpoint/2010/main" val="1925890758"/>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2CB663"/>
      </a:accent4>
      <a:accent5>
        <a:srgbClr val="DF8822"/>
      </a:accent5>
      <a:accent6>
        <a:srgbClr val="BC410A"/>
      </a:accent6>
      <a:hlink>
        <a:srgbClr val="5977C4"/>
      </a:hlink>
      <a:folHlink>
        <a:srgbClr val="A1A9BF"/>
      </a:folHlink>
    </a:clrScheme>
    <a:fontScheme name="Gallery">
      <a:majorFont>
        <a:latin typeface="Century Gothic"/>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2450</TotalTime>
  <Words>2711</Words>
  <Application>Microsoft Office PowerPoint</Application>
  <PresentationFormat>Widescreen</PresentationFormat>
  <Paragraphs>282</Paragraphs>
  <Slides>21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Arial Black</vt:lpstr>
      <vt:lpstr>Calibri</vt:lpstr>
      <vt:lpstr>Century Gothic</vt:lpstr>
      <vt:lpstr>Consolas</vt:lpstr>
      <vt:lpstr>Segoe UI</vt:lpstr>
      <vt:lpstr>Times New Roman</vt:lpstr>
      <vt:lpstr>Gallery</vt:lpstr>
      <vt:lpstr>IOT AND CLOUD COMPUTING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SOFTWARE ENGINEERING</dc:title>
  <dc:creator>kunal gaikwad</dc:creator>
  <cp:lastModifiedBy>kunal gaikwad</cp:lastModifiedBy>
  <cp:revision>302</cp:revision>
  <dcterms:created xsi:type="dcterms:W3CDTF">2023-11-09T09:27:06Z</dcterms:created>
  <dcterms:modified xsi:type="dcterms:W3CDTF">2025-02-07T09:34:54Z</dcterms:modified>
</cp:coreProperties>
</file>